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72" r:id="rId1"/>
  </p:sldMasterIdLst>
  <p:notesMasterIdLst>
    <p:notesMasterId r:id="rId50"/>
  </p:notesMasterIdLst>
  <p:sldIdLst>
    <p:sldId id="256" r:id="rId2"/>
    <p:sldId id="324" r:id="rId3"/>
    <p:sldId id="311" r:id="rId4"/>
    <p:sldId id="259" r:id="rId5"/>
    <p:sldId id="260" r:id="rId6"/>
    <p:sldId id="261" r:id="rId7"/>
    <p:sldId id="262" r:id="rId8"/>
    <p:sldId id="263" r:id="rId9"/>
    <p:sldId id="264" r:id="rId10"/>
    <p:sldId id="265" r:id="rId11"/>
    <p:sldId id="266" r:id="rId12"/>
    <p:sldId id="267" r:id="rId13"/>
    <p:sldId id="268" r:id="rId14"/>
    <p:sldId id="325" r:id="rId15"/>
    <p:sldId id="312" r:id="rId16"/>
    <p:sldId id="270" r:id="rId17"/>
    <p:sldId id="271" r:id="rId18"/>
    <p:sldId id="272" r:id="rId19"/>
    <p:sldId id="278" r:id="rId20"/>
    <p:sldId id="314" r:id="rId21"/>
    <p:sldId id="279" r:id="rId22"/>
    <p:sldId id="280" r:id="rId23"/>
    <p:sldId id="281" r:id="rId24"/>
    <p:sldId id="282" r:id="rId25"/>
    <p:sldId id="283" r:id="rId26"/>
    <p:sldId id="284" r:id="rId27"/>
    <p:sldId id="315" r:id="rId28"/>
    <p:sldId id="285" r:id="rId29"/>
    <p:sldId id="286" r:id="rId30"/>
    <p:sldId id="287" r:id="rId31"/>
    <p:sldId id="288" r:id="rId32"/>
    <p:sldId id="289" r:id="rId33"/>
    <p:sldId id="294" r:id="rId34"/>
    <p:sldId id="317" r:id="rId35"/>
    <p:sldId id="295" r:id="rId36"/>
    <p:sldId id="296" r:id="rId37"/>
    <p:sldId id="297" r:id="rId38"/>
    <p:sldId id="298" r:id="rId39"/>
    <p:sldId id="299" r:id="rId40"/>
    <p:sldId id="300" r:id="rId41"/>
    <p:sldId id="318" r:id="rId42"/>
    <p:sldId id="301" r:id="rId43"/>
    <p:sldId id="302" r:id="rId44"/>
    <p:sldId id="303" r:id="rId45"/>
    <p:sldId id="304" r:id="rId46"/>
    <p:sldId id="305" r:id="rId47"/>
    <p:sldId id="321" r:id="rId48"/>
    <p:sldId id="323" r:id="rId49"/>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a:srgbClr val="8BAEE5"/>
    <a:srgbClr val="003399"/>
    <a:srgbClr val="FFFFCC"/>
    <a:srgbClr val="6600CC"/>
    <a:srgbClr val="000099"/>
    <a:srgbClr val="FFCCCC"/>
    <a:srgbClr val="FF0000"/>
    <a:srgbClr val="6666FF"/>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805" autoAdjust="0"/>
  </p:normalViewPr>
  <p:slideViewPr>
    <p:cSldViewPr>
      <p:cViewPr>
        <p:scale>
          <a:sx n="100" d="100"/>
          <a:sy n="100" d="100"/>
        </p:scale>
        <p:origin x="-1224"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3E6971-3022-449F-AE0A-8D6DB229511D}" type="datetimeFigureOut">
              <a:rPr lang="bg-BG" smtClean="0"/>
              <a:t>15.7.2016 г.</a:t>
            </a:fld>
            <a:endParaRPr lang="bg-B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D2A679-5A8C-4FE2-89D4-9AF9BF88E862}" type="slidenum">
              <a:rPr lang="bg-BG" smtClean="0"/>
              <a:t>‹#›</a:t>
            </a:fld>
            <a:endParaRPr lang="bg-BG"/>
          </a:p>
        </p:txBody>
      </p:sp>
    </p:spTree>
    <p:extLst>
      <p:ext uri="{BB962C8B-B14F-4D97-AF65-F5344CB8AC3E}">
        <p14:creationId xmlns:p14="http://schemas.microsoft.com/office/powerpoint/2010/main" val="112669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t>2</a:t>
            </a:fld>
            <a:endParaRPr lang="bg-BG"/>
          </a:p>
        </p:txBody>
      </p:sp>
    </p:spTree>
    <p:extLst>
      <p:ext uri="{BB962C8B-B14F-4D97-AF65-F5344CB8AC3E}">
        <p14:creationId xmlns:p14="http://schemas.microsoft.com/office/powerpoint/2010/main" val="4259339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solidFill>
                  <a:prstClr val="black"/>
                </a:solidFill>
              </a:rPr>
              <a:pPr/>
              <a:t>11</a:t>
            </a:fld>
            <a:endParaRPr lang="bg-BG">
              <a:solidFill>
                <a:prstClr val="black"/>
              </a:solidFill>
            </a:endParaRPr>
          </a:p>
        </p:txBody>
      </p:sp>
    </p:spTree>
    <p:extLst>
      <p:ext uri="{BB962C8B-B14F-4D97-AF65-F5344CB8AC3E}">
        <p14:creationId xmlns:p14="http://schemas.microsoft.com/office/powerpoint/2010/main" val="4259339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solidFill>
                  <a:prstClr val="black"/>
                </a:solidFill>
              </a:rPr>
              <a:pPr/>
              <a:t>12</a:t>
            </a:fld>
            <a:endParaRPr lang="bg-BG">
              <a:solidFill>
                <a:prstClr val="black"/>
              </a:solidFill>
            </a:endParaRPr>
          </a:p>
        </p:txBody>
      </p:sp>
    </p:spTree>
    <p:extLst>
      <p:ext uri="{BB962C8B-B14F-4D97-AF65-F5344CB8AC3E}">
        <p14:creationId xmlns:p14="http://schemas.microsoft.com/office/powerpoint/2010/main" val="4259339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solidFill>
                  <a:prstClr val="black"/>
                </a:solidFill>
              </a:rPr>
              <a:pPr/>
              <a:t>13</a:t>
            </a:fld>
            <a:endParaRPr lang="bg-BG">
              <a:solidFill>
                <a:prstClr val="black"/>
              </a:solidFill>
            </a:endParaRPr>
          </a:p>
        </p:txBody>
      </p:sp>
    </p:spTree>
    <p:extLst>
      <p:ext uri="{BB962C8B-B14F-4D97-AF65-F5344CB8AC3E}">
        <p14:creationId xmlns:p14="http://schemas.microsoft.com/office/powerpoint/2010/main" val="4259339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solidFill>
                  <a:prstClr val="black"/>
                </a:solidFill>
              </a:rPr>
              <a:pPr/>
              <a:t>14</a:t>
            </a:fld>
            <a:endParaRPr lang="bg-BG">
              <a:solidFill>
                <a:prstClr val="black"/>
              </a:solidFill>
            </a:endParaRPr>
          </a:p>
        </p:txBody>
      </p:sp>
    </p:spTree>
    <p:extLst>
      <p:ext uri="{BB962C8B-B14F-4D97-AF65-F5344CB8AC3E}">
        <p14:creationId xmlns:p14="http://schemas.microsoft.com/office/powerpoint/2010/main" val="4259339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t>15</a:t>
            </a:fld>
            <a:endParaRPr lang="bg-BG"/>
          </a:p>
        </p:txBody>
      </p:sp>
    </p:spTree>
    <p:extLst>
      <p:ext uri="{BB962C8B-B14F-4D97-AF65-F5344CB8AC3E}">
        <p14:creationId xmlns:p14="http://schemas.microsoft.com/office/powerpoint/2010/main" val="4259339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solidFill>
                  <a:prstClr val="black"/>
                </a:solidFill>
              </a:rPr>
              <a:pPr/>
              <a:t>16</a:t>
            </a:fld>
            <a:endParaRPr lang="bg-BG">
              <a:solidFill>
                <a:prstClr val="black"/>
              </a:solidFill>
            </a:endParaRPr>
          </a:p>
        </p:txBody>
      </p:sp>
    </p:spTree>
    <p:extLst>
      <p:ext uri="{BB962C8B-B14F-4D97-AF65-F5344CB8AC3E}">
        <p14:creationId xmlns:p14="http://schemas.microsoft.com/office/powerpoint/2010/main" val="4259339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solidFill>
                  <a:prstClr val="black"/>
                </a:solidFill>
              </a:rPr>
              <a:pPr/>
              <a:t>17</a:t>
            </a:fld>
            <a:endParaRPr lang="bg-BG">
              <a:solidFill>
                <a:prstClr val="black"/>
              </a:solidFill>
            </a:endParaRPr>
          </a:p>
        </p:txBody>
      </p:sp>
    </p:spTree>
    <p:extLst>
      <p:ext uri="{BB962C8B-B14F-4D97-AF65-F5344CB8AC3E}">
        <p14:creationId xmlns:p14="http://schemas.microsoft.com/office/powerpoint/2010/main" val="4259339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solidFill>
                  <a:prstClr val="black"/>
                </a:solidFill>
              </a:rPr>
              <a:pPr/>
              <a:t>18</a:t>
            </a:fld>
            <a:endParaRPr lang="bg-BG">
              <a:solidFill>
                <a:prstClr val="black"/>
              </a:solidFill>
            </a:endParaRPr>
          </a:p>
        </p:txBody>
      </p:sp>
    </p:spTree>
    <p:extLst>
      <p:ext uri="{BB962C8B-B14F-4D97-AF65-F5344CB8AC3E}">
        <p14:creationId xmlns:p14="http://schemas.microsoft.com/office/powerpoint/2010/main" val="4259339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t>19</a:t>
            </a:fld>
            <a:endParaRPr lang="bg-BG"/>
          </a:p>
        </p:txBody>
      </p:sp>
    </p:spTree>
    <p:extLst>
      <p:ext uri="{BB962C8B-B14F-4D97-AF65-F5344CB8AC3E}">
        <p14:creationId xmlns:p14="http://schemas.microsoft.com/office/powerpoint/2010/main" val="4259339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t>20</a:t>
            </a:fld>
            <a:endParaRPr lang="bg-BG"/>
          </a:p>
        </p:txBody>
      </p:sp>
    </p:spTree>
    <p:extLst>
      <p:ext uri="{BB962C8B-B14F-4D97-AF65-F5344CB8AC3E}">
        <p14:creationId xmlns:p14="http://schemas.microsoft.com/office/powerpoint/2010/main" val="4259339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t>3</a:t>
            </a:fld>
            <a:endParaRPr lang="bg-BG"/>
          </a:p>
        </p:txBody>
      </p:sp>
    </p:spTree>
    <p:extLst>
      <p:ext uri="{BB962C8B-B14F-4D97-AF65-F5344CB8AC3E}">
        <p14:creationId xmlns:p14="http://schemas.microsoft.com/office/powerpoint/2010/main" val="4259339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t>21</a:t>
            </a:fld>
            <a:endParaRPr lang="bg-BG"/>
          </a:p>
        </p:txBody>
      </p:sp>
    </p:spTree>
    <p:extLst>
      <p:ext uri="{BB962C8B-B14F-4D97-AF65-F5344CB8AC3E}">
        <p14:creationId xmlns:p14="http://schemas.microsoft.com/office/powerpoint/2010/main" val="4259339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t>22</a:t>
            </a:fld>
            <a:endParaRPr lang="bg-BG"/>
          </a:p>
        </p:txBody>
      </p:sp>
    </p:spTree>
    <p:extLst>
      <p:ext uri="{BB962C8B-B14F-4D97-AF65-F5344CB8AC3E}">
        <p14:creationId xmlns:p14="http://schemas.microsoft.com/office/powerpoint/2010/main" val="4259339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t>23</a:t>
            </a:fld>
            <a:endParaRPr lang="bg-BG"/>
          </a:p>
        </p:txBody>
      </p:sp>
    </p:spTree>
    <p:extLst>
      <p:ext uri="{BB962C8B-B14F-4D97-AF65-F5344CB8AC3E}">
        <p14:creationId xmlns:p14="http://schemas.microsoft.com/office/powerpoint/2010/main" val="4259339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t>24</a:t>
            </a:fld>
            <a:endParaRPr lang="bg-BG"/>
          </a:p>
        </p:txBody>
      </p:sp>
    </p:spTree>
    <p:extLst>
      <p:ext uri="{BB962C8B-B14F-4D97-AF65-F5344CB8AC3E}">
        <p14:creationId xmlns:p14="http://schemas.microsoft.com/office/powerpoint/2010/main" val="4259339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t>25</a:t>
            </a:fld>
            <a:endParaRPr lang="bg-BG"/>
          </a:p>
        </p:txBody>
      </p:sp>
    </p:spTree>
    <p:extLst>
      <p:ext uri="{BB962C8B-B14F-4D97-AF65-F5344CB8AC3E}">
        <p14:creationId xmlns:p14="http://schemas.microsoft.com/office/powerpoint/2010/main" val="4259339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t>26</a:t>
            </a:fld>
            <a:endParaRPr lang="bg-BG"/>
          </a:p>
        </p:txBody>
      </p:sp>
    </p:spTree>
    <p:extLst>
      <p:ext uri="{BB962C8B-B14F-4D97-AF65-F5344CB8AC3E}">
        <p14:creationId xmlns:p14="http://schemas.microsoft.com/office/powerpoint/2010/main" val="4259339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t>27</a:t>
            </a:fld>
            <a:endParaRPr lang="bg-BG"/>
          </a:p>
        </p:txBody>
      </p:sp>
    </p:spTree>
    <p:extLst>
      <p:ext uri="{BB962C8B-B14F-4D97-AF65-F5344CB8AC3E}">
        <p14:creationId xmlns:p14="http://schemas.microsoft.com/office/powerpoint/2010/main" val="42593397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t>28</a:t>
            </a:fld>
            <a:endParaRPr lang="bg-BG"/>
          </a:p>
        </p:txBody>
      </p:sp>
    </p:spTree>
    <p:extLst>
      <p:ext uri="{BB962C8B-B14F-4D97-AF65-F5344CB8AC3E}">
        <p14:creationId xmlns:p14="http://schemas.microsoft.com/office/powerpoint/2010/main" val="4259339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t>29</a:t>
            </a:fld>
            <a:endParaRPr lang="bg-BG"/>
          </a:p>
        </p:txBody>
      </p:sp>
    </p:spTree>
    <p:extLst>
      <p:ext uri="{BB962C8B-B14F-4D97-AF65-F5344CB8AC3E}">
        <p14:creationId xmlns:p14="http://schemas.microsoft.com/office/powerpoint/2010/main" val="42593397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t>30</a:t>
            </a:fld>
            <a:endParaRPr lang="bg-BG"/>
          </a:p>
        </p:txBody>
      </p:sp>
    </p:spTree>
    <p:extLst>
      <p:ext uri="{BB962C8B-B14F-4D97-AF65-F5344CB8AC3E}">
        <p14:creationId xmlns:p14="http://schemas.microsoft.com/office/powerpoint/2010/main" val="4259339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solidFill>
                  <a:prstClr val="black"/>
                </a:solidFill>
              </a:rPr>
              <a:pPr/>
              <a:t>4</a:t>
            </a:fld>
            <a:endParaRPr lang="bg-BG">
              <a:solidFill>
                <a:prstClr val="black"/>
              </a:solidFill>
            </a:endParaRPr>
          </a:p>
        </p:txBody>
      </p:sp>
    </p:spTree>
    <p:extLst>
      <p:ext uri="{BB962C8B-B14F-4D97-AF65-F5344CB8AC3E}">
        <p14:creationId xmlns:p14="http://schemas.microsoft.com/office/powerpoint/2010/main" val="42593397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t>31</a:t>
            </a:fld>
            <a:endParaRPr lang="bg-BG"/>
          </a:p>
        </p:txBody>
      </p:sp>
    </p:spTree>
    <p:extLst>
      <p:ext uri="{BB962C8B-B14F-4D97-AF65-F5344CB8AC3E}">
        <p14:creationId xmlns:p14="http://schemas.microsoft.com/office/powerpoint/2010/main" val="42593397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t>32</a:t>
            </a:fld>
            <a:endParaRPr lang="bg-BG"/>
          </a:p>
        </p:txBody>
      </p:sp>
    </p:spTree>
    <p:extLst>
      <p:ext uri="{BB962C8B-B14F-4D97-AF65-F5344CB8AC3E}">
        <p14:creationId xmlns:p14="http://schemas.microsoft.com/office/powerpoint/2010/main" val="4259339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t>33</a:t>
            </a:fld>
            <a:endParaRPr lang="bg-BG"/>
          </a:p>
        </p:txBody>
      </p:sp>
    </p:spTree>
    <p:extLst>
      <p:ext uri="{BB962C8B-B14F-4D97-AF65-F5344CB8AC3E}">
        <p14:creationId xmlns:p14="http://schemas.microsoft.com/office/powerpoint/2010/main" val="42593397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t>34</a:t>
            </a:fld>
            <a:endParaRPr lang="bg-BG"/>
          </a:p>
        </p:txBody>
      </p:sp>
    </p:spTree>
    <p:extLst>
      <p:ext uri="{BB962C8B-B14F-4D97-AF65-F5344CB8AC3E}">
        <p14:creationId xmlns:p14="http://schemas.microsoft.com/office/powerpoint/2010/main" val="42593397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solidFill>
                  <a:prstClr val="black"/>
                </a:solidFill>
              </a:rPr>
              <a:pPr/>
              <a:t>35</a:t>
            </a:fld>
            <a:endParaRPr lang="bg-BG">
              <a:solidFill>
                <a:prstClr val="black"/>
              </a:solidFill>
            </a:endParaRPr>
          </a:p>
        </p:txBody>
      </p:sp>
    </p:spTree>
    <p:extLst>
      <p:ext uri="{BB962C8B-B14F-4D97-AF65-F5344CB8AC3E}">
        <p14:creationId xmlns:p14="http://schemas.microsoft.com/office/powerpoint/2010/main" val="42593397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solidFill>
                  <a:prstClr val="black"/>
                </a:solidFill>
              </a:rPr>
              <a:pPr/>
              <a:t>36</a:t>
            </a:fld>
            <a:endParaRPr lang="bg-BG">
              <a:solidFill>
                <a:prstClr val="black"/>
              </a:solidFill>
            </a:endParaRPr>
          </a:p>
        </p:txBody>
      </p:sp>
    </p:spTree>
    <p:extLst>
      <p:ext uri="{BB962C8B-B14F-4D97-AF65-F5344CB8AC3E}">
        <p14:creationId xmlns:p14="http://schemas.microsoft.com/office/powerpoint/2010/main" val="42593397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solidFill>
                  <a:prstClr val="black"/>
                </a:solidFill>
              </a:rPr>
              <a:pPr/>
              <a:t>37</a:t>
            </a:fld>
            <a:endParaRPr lang="bg-BG">
              <a:solidFill>
                <a:prstClr val="black"/>
              </a:solidFill>
            </a:endParaRPr>
          </a:p>
        </p:txBody>
      </p:sp>
    </p:spTree>
    <p:extLst>
      <p:ext uri="{BB962C8B-B14F-4D97-AF65-F5344CB8AC3E}">
        <p14:creationId xmlns:p14="http://schemas.microsoft.com/office/powerpoint/2010/main" val="42593397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solidFill>
                  <a:prstClr val="black"/>
                </a:solidFill>
              </a:rPr>
              <a:pPr/>
              <a:t>38</a:t>
            </a:fld>
            <a:endParaRPr lang="bg-BG">
              <a:solidFill>
                <a:prstClr val="black"/>
              </a:solidFill>
            </a:endParaRPr>
          </a:p>
        </p:txBody>
      </p:sp>
    </p:spTree>
    <p:extLst>
      <p:ext uri="{BB962C8B-B14F-4D97-AF65-F5344CB8AC3E}">
        <p14:creationId xmlns:p14="http://schemas.microsoft.com/office/powerpoint/2010/main" val="42593397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solidFill>
                  <a:prstClr val="black"/>
                </a:solidFill>
              </a:rPr>
              <a:pPr/>
              <a:t>39</a:t>
            </a:fld>
            <a:endParaRPr lang="bg-BG">
              <a:solidFill>
                <a:prstClr val="black"/>
              </a:solidFill>
            </a:endParaRPr>
          </a:p>
        </p:txBody>
      </p:sp>
    </p:spTree>
    <p:extLst>
      <p:ext uri="{BB962C8B-B14F-4D97-AF65-F5344CB8AC3E}">
        <p14:creationId xmlns:p14="http://schemas.microsoft.com/office/powerpoint/2010/main" val="42593397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solidFill>
                  <a:prstClr val="black"/>
                </a:solidFill>
              </a:rPr>
              <a:pPr/>
              <a:t>40</a:t>
            </a:fld>
            <a:endParaRPr lang="bg-BG">
              <a:solidFill>
                <a:prstClr val="black"/>
              </a:solidFill>
            </a:endParaRPr>
          </a:p>
        </p:txBody>
      </p:sp>
    </p:spTree>
    <p:extLst>
      <p:ext uri="{BB962C8B-B14F-4D97-AF65-F5344CB8AC3E}">
        <p14:creationId xmlns:p14="http://schemas.microsoft.com/office/powerpoint/2010/main" val="4259339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solidFill>
                  <a:prstClr val="black"/>
                </a:solidFill>
              </a:rPr>
              <a:pPr/>
              <a:t>5</a:t>
            </a:fld>
            <a:endParaRPr lang="bg-BG">
              <a:solidFill>
                <a:prstClr val="black"/>
              </a:solidFill>
            </a:endParaRPr>
          </a:p>
        </p:txBody>
      </p:sp>
    </p:spTree>
    <p:extLst>
      <p:ext uri="{BB962C8B-B14F-4D97-AF65-F5344CB8AC3E}">
        <p14:creationId xmlns:p14="http://schemas.microsoft.com/office/powerpoint/2010/main" val="42593397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t>41</a:t>
            </a:fld>
            <a:endParaRPr lang="bg-BG"/>
          </a:p>
        </p:txBody>
      </p:sp>
    </p:spTree>
    <p:extLst>
      <p:ext uri="{BB962C8B-B14F-4D97-AF65-F5344CB8AC3E}">
        <p14:creationId xmlns:p14="http://schemas.microsoft.com/office/powerpoint/2010/main" val="42593397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solidFill>
                  <a:prstClr val="black"/>
                </a:solidFill>
              </a:rPr>
              <a:pPr/>
              <a:t>42</a:t>
            </a:fld>
            <a:endParaRPr lang="bg-BG">
              <a:solidFill>
                <a:prstClr val="black"/>
              </a:solidFill>
            </a:endParaRPr>
          </a:p>
        </p:txBody>
      </p:sp>
    </p:spTree>
    <p:extLst>
      <p:ext uri="{BB962C8B-B14F-4D97-AF65-F5344CB8AC3E}">
        <p14:creationId xmlns:p14="http://schemas.microsoft.com/office/powerpoint/2010/main" val="42593397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solidFill>
                  <a:prstClr val="black"/>
                </a:solidFill>
              </a:rPr>
              <a:pPr/>
              <a:t>43</a:t>
            </a:fld>
            <a:endParaRPr lang="bg-BG">
              <a:solidFill>
                <a:prstClr val="black"/>
              </a:solidFill>
            </a:endParaRPr>
          </a:p>
        </p:txBody>
      </p:sp>
    </p:spTree>
    <p:extLst>
      <p:ext uri="{BB962C8B-B14F-4D97-AF65-F5344CB8AC3E}">
        <p14:creationId xmlns:p14="http://schemas.microsoft.com/office/powerpoint/2010/main" val="42593397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solidFill>
                  <a:prstClr val="black"/>
                </a:solidFill>
              </a:rPr>
              <a:pPr/>
              <a:t>44</a:t>
            </a:fld>
            <a:endParaRPr lang="bg-BG">
              <a:solidFill>
                <a:prstClr val="black"/>
              </a:solidFill>
            </a:endParaRPr>
          </a:p>
        </p:txBody>
      </p:sp>
    </p:spTree>
    <p:extLst>
      <p:ext uri="{BB962C8B-B14F-4D97-AF65-F5344CB8AC3E}">
        <p14:creationId xmlns:p14="http://schemas.microsoft.com/office/powerpoint/2010/main" val="42593397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solidFill>
                  <a:prstClr val="black"/>
                </a:solidFill>
              </a:rPr>
              <a:pPr/>
              <a:t>45</a:t>
            </a:fld>
            <a:endParaRPr lang="bg-BG">
              <a:solidFill>
                <a:prstClr val="black"/>
              </a:solidFill>
            </a:endParaRPr>
          </a:p>
        </p:txBody>
      </p:sp>
    </p:spTree>
    <p:extLst>
      <p:ext uri="{BB962C8B-B14F-4D97-AF65-F5344CB8AC3E}">
        <p14:creationId xmlns:p14="http://schemas.microsoft.com/office/powerpoint/2010/main" val="42593397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solidFill>
                  <a:prstClr val="black"/>
                </a:solidFill>
              </a:rPr>
              <a:pPr/>
              <a:t>46</a:t>
            </a:fld>
            <a:endParaRPr lang="bg-BG">
              <a:solidFill>
                <a:prstClr val="black"/>
              </a:solidFill>
            </a:endParaRPr>
          </a:p>
        </p:txBody>
      </p:sp>
    </p:spTree>
    <p:extLst>
      <p:ext uri="{BB962C8B-B14F-4D97-AF65-F5344CB8AC3E}">
        <p14:creationId xmlns:p14="http://schemas.microsoft.com/office/powerpoint/2010/main" val="42593397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solidFill>
                  <a:prstClr val="black"/>
                </a:solidFill>
              </a:rPr>
              <a:pPr/>
              <a:t>47</a:t>
            </a:fld>
            <a:endParaRPr lang="bg-BG">
              <a:solidFill>
                <a:prstClr val="black"/>
              </a:solidFill>
            </a:endParaRPr>
          </a:p>
        </p:txBody>
      </p:sp>
    </p:spTree>
    <p:extLst>
      <p:ext uri="{BB962C8B-B14F-4D97-AF65-F5344CB8AC3E}">
        <p14:creationId xmlns:p14="http://schemas.microsoft.com/office/powerpoint/2010/main" val="42593397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solidFill>
                  <a:prstClr val="black"/>
                </a:solidFill>
              </a:rPr>
              <a:pPr/>
              <a:t>48</a:t>
            </a:fld>
            <a:endParaRPr lang="bg-BG">
              <a:solidFill>
                <a:prstClr val="black"/>
              </a:solidFill>
            </a:endParaRPr>
          </a:p>
        </p:txBody>
      </p:sp>
    </p:spTree>
    <p:extLst>
      <p:ext uri="{BB962C8B-B14F-4D97-AF65-F5344CB8AC3E}">
        <p14:creationId xmlns:p14="http://schemas.microsoft.com/office/powerpoint/2010/main" val="4259339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solidFill>
                  <a:prstClr val="black"/>
                </a:solidFill>
              </a:rPr>
              <a:pPr/>
              <a:t>6</a:t>
            </a:fld>
            <a:endParaRPr lang="bg-BG">
              <a:solidFill>
                <a:prstClr val="black"/>
              </a:solidFill>
            </a:endParaRPr>
          </a:p>
        </p:txBody>
      </p:sp>
    </p:spTree>
    <p:extLst>
      <p:ext uri="{BB962C8B-B14F-4D97-AF65-F5344CB8AC3E}">
        <p14:creationId xmlns:p14="http://schemas.microsoft.com/office/powerpoint/2010/main" val="4259339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solidFill>
                  <a:prstClr val="black"/>
                </a:solidFill>
              </a:rPr>
              <a:pPr/>
              <a:t>7</a:t>
            </a:fld>
            <a:endParaRPr lang="bg-BG">
              <a:solidFill>
                <a:prstClr val="black"/>
              </a:solidFill>
            </a:endParaRPr>
          </a:p>
        </p:txBody>
      </p:sp>
    </p:spTree>
    <p:extLst>
      <p:ext uri="{BB962C8B-B14F-4D97-AF65-F5344CB8AC3E}">
        <p14:creationId xmlns:p14="http://schemas.microsoft.com/office/powerpoint/2010/main" val="4259339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solidFill>
                  <a:prstClr val="black"/>
                </a:solidFill>
              </a:rPr>
              <a:pPr/>
              <a:t>8</a:t>
            </a:fld>
            <a:endParaRPr lang="bg-BG">
              <a:solidFill>
                <a:prstClr val="black"/>
              </a:solidFill>
            </a:endParaRPr>
          </a:p>
        </p:txBody>
      </p:sp>
    </p:spTree>
    <p:extLst>
      <p:ext uri="{BB962C8B-B14F-4D97-AF65-F5344CB8AC3E}">
        <p14:creationId xmlns:p14="http://schemas.microsoft.com/office/powerpoint/2010/main" val="4259339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solidFill>
                  <a:prstClr val="black"/>
                </a:solidFill>
              </a:rPr>
              <a:pPr/>
              <a:t>9</a:t>
            </a:fld>
            <a:endParaRPr lang="bg-BG">
              <a:solidFill>
                <a:prstClr val="black"/>
              </a:solidFill>
            </a:endParaRPr>
          </a:p>
        </p:txBody>
      </p:sp>
    </p:spTree>
    <p:extLst>
      <p:ext uri="{BB962C8B-B14F-4D97-AF65-F5344CB8AC3E}">
        <p14:creationId xmlns:p14="http://schemas.microsoft.com/office/powerpoint/2010/main" val="4259339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2A679-5A8C-4FE2-89D4-9AF9BF88E862}" type="slidenum">
              <a:rPr lang="bg-BG" smtClean="0">
                <a:solidFill>
                  <a:prstClr val="black"/>
                </a:solidFill>
              </a:rPr>
              <a:pPr/>
              <a:t>10</a:t>
            </a:fld>
            <a:endParaRPr lang="bg-BG">
              <a:solidFill>
                <a:prstClr val="black"/>
              </a:solidFill>
            </a:endParaRPr>
          </a:p>
        </p:txBody>
      </p:sp>
    </p:spTree>
    <p:extLst>
      <p:ext uri="{BB962C8B-B14F-4D97-AF65-F5344CB8AC3E}">
        <p14:creationId xmlns:p14="http://schemas.microsoft.com/office/powerpoint/2010/main" val="4259339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99A9DF5-EF68-4800-9CA9-FBC37D731B26}" type="datetimeFigureOut">
              <a:rPr lang="bg-BG" smtClean="0"/>
              <a:t>15.7.2016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BB485AE9-8FD9-4E03-AB25-D5C46EE54CFA}" type="slidenum">
              <a:rPr lang="bg-BG" smtClean="0"/>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9A9DF5-EF68-4800-9CA9-FBC37D731B26}" type="datetimeFigureOut">
              <a:rPr lang="bg-BG" smtClean="0"/>
              <a:t>15.7.2016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BB485AE9-8FD9-4E03-AB25-D5C46EE54CFA}" type="slidenum">
              <a:rPr lang="bg-BG" smtClean="0"/>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99A9DF5-EF68-4800-9CA9-FBC37D731B26}" type="datetimeFigureOut">
              <a:rPr lang="bg-BG" smtClean="0"/>
              <a:t>15.7.2016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BB485AE9-8FD9-4E03-AB25-D5C46EE54CFA}" type="slidenum">
              <a:rPr lang="bg-BG" smtClean="0"/>
              <a:t>‹#›</a:t>
            </a:fld>
            <a:endParaRPr lang="bg-BG"/>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9A9DF5-EF68-4800-9CA9-FBC37D731B26}" type="datetimeFigureOut">
              <a:rPr lang="bg-BG" smtClean="0"/>
              <a:t>15.7.2016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BB485AE9-8FD9-4E03-AB25-D5C46EE54CFA}" type="slidenum">
              <a:rPr lang="bg-BG" smtClean="0"/>
              <a:t>‹#›</a:t>
            </a:fld>
            <a:endParaRPr lang="bg-BG"/>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9A9DF5-EF68-4800-9CA9-FBC37D731B26}" type="datetimeFigureOut">
              <a:rPr lang="bg-BG" smtClean="0"/>
              <a:t>15.7.2016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BB485AE9-8FD9-4E03-AB25-D5C46EE54CFA}" type="slidenum">
              <a:rPr lang="bg-BG" smtClean="0"/>
              <a:t>‹#›</a:t>
            </a:fld>
            <a:endParaRPr lang="bg-B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99A9DF5-EF68-4800-9CA9-FBC37D731B26}" type="datetimeFigureOut">
              <a:rPr lang="bg-BG" smtClean="0"/>
              <a:t>15.7.2016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BB485AE9-8FD9-4E03-AB25-D5C46EE54CFA}" type="slidenum">
              <a:rPr lang="bg-BG" smtClean="0"/>
              <a:t>‹#›</a:t>
            </a:fld>
            <a:endParaRPr lang="bg-BG"/>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9A9DF5-EF68-4800-9CA9-FBC37D731B26}" type="datetimeFigureOut">
              <a:rPr lang="bg-BG" smtClean="0"/>
              <a:t>15.7.2016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BB485AE9-8FD9-4E03-AB25-D5C46EE54CFA}" type="slidenum">
              <a:rPr lang="bg-BG" smtClean="0"/>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9A9DF5-EF68-4800-9CA9-FBC37D731B26}" type="datetimeFigureOut">
              <a:rPr lang="bg-BG" smtClean="0"/>
              <a:t>15.7.2016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BB485AE9-8FD9-4E03-AB25-D5C46EE54CFA}" type="slidenum">
              <a:rPr lang="bg-BG" smtClean="0"/>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99A9DF5-EF68-4800-9CA9-FBC37D731B26}" type="datetimeFigureOut">
              <a:rPr lang="bg-BG" smtClean="0"/>
              <a:t>15.7.2016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BB485AE9-8FD9-4E03-AB25-D5C46EE54CFA}" type="slidenum">
              <a:rPr lang="bg-BG" smtClean="0"/>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99A9DF5-EF68-4800-9CA9-FBC37D731B26}" type="datetimeFigureOut">
              <a:rPr lang="bg-BG" smtClean="0"/>
              <a:t>15.7.2016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BB485AE9-8FD9-4E03-AB25-D5C46EE54CFA}" type="slidenum">
              <a:rPr lang="bg-BG" smtClean="0"/>
              <a:t>‹#›</a:t>
            </a:fld>
            <a:endParaRPr lang="bg-BG"/>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9A9DF5-EF68-4800-9CA9-FBC37D731B26}" type="datetimeFigureOut">
              <a:rPr lang="bg-BG" smtClean="0"/>
              <a:t>15.7.2016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BB485AE9-8FD9-4E03-AB25-D5C46EE54CFA}" type="slidenum">
              <a:rPr lang="bg-BG" smtClean="0"/>
              <a:t>‹#›</a:t>
            </a:fld>
            <a:endParaRPr lang="bg-BG"/>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99A9DF5-EF68-4800-9CA9-FBC37D731B26}" type="datetimeFigureOut">
              <a:rPr lang="bg-BG" smtClean="0"/>
              <a:t>15.7.2016 г.</a:t>
            </a:fld>
            <a:endParaRPr lang="bg-BG"/>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bg-BG"/>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B485AE9-8FD9-4E03-AB25-D5C46EE54CFA}" type="slidenum">
              <a:rPr lang="bg-BG" smtClean="0"/>
              <a:t>‹#›</a:t>
            </a:fld>
            <a:endParaRPr lang="bg-BG"/>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7487" y="4365104"/>
            <a:ext cx="7772400" cy="936104"/>
          </a:xfrm>
        </p:spPr>
        <p:txBody>
          <a:bodyPr>
            <a:noAutofit/>
          </a:bodyPr>
          <a:lstStyle/>
          <a:p>
            <a:r>
              <a:rPr lang="en-US" sz="2400" dirty="0" smtClean="0">
                <a:solidFill>
                  <a:srgbClr val="003399"/>
                </a:solidFill>
                <a:latin typeface="+mn-lt"/>
              </a:rPr>
              <a:t>Interreg - IPA </a:t>
            </a:r>
            <a:r>
              <a:rPr lang="en-US" sz="2400" dirty="0">
                <a:solidFill>
                  <a:srgbClr val="003399"/>
                </a:solidFill>
                <a:latin typeface="+mn-lt"/>
              </a:rPr>
              <a:t>CBC Bulgaria – Serbia Programme </a:t>
            </a:r>
            <a:r>
              <a:rPr lang="en-US" sz="2400" dirty="0" smtClean="0">
                <a:solidFill>
                  <a:srgbClr val="003399"/>
                </a:solidFill>
                <a:latin typeface="+mn-lt"/>
              </a:rPr>
              <a:t/>
            </a:r>
            <a:br>
              <a:rPr lang="en-US" sz="2400" dirty="0" smtClean="0">
                <a:solidFill>
                  <a:srgbClr val="003399"/>
                </a:solidFill>
                <a:latin typeface="+mn-lt"/>
              </a:rPr>
            </a:br>
            <a:r>
              <a:rPr lang="en-US" sz="2400" dirty="0" smtClean="0">
                <a:solidFill>
                  <a:srgbClr val="003399"/>
                </a:solidFill>
                <a:latin typeface="+mn-lt"/>
              </a:rPr>
              <a:t>CCI: 2014TC16I5CB007</a:t>
            </a:r>
            <a:endParaRPr lang="bg-BG" sz="3200" dirty="0">
              <a:latin typeface="+mn-lt"/>
            </a:endParaRPr>
          </a:p>
        </p:txBody>
      </p:sp>
      <p:pic>
        <p:nvPicPr>
          <p:cNvPr id="1026" name="Picture 2" descr="C:\Users\NikolichN\Pictures\Logos and flags\EU Slicice\EU_flag_medium_siz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422" y="571606"/>
            <a:ext cx="1422038" cy="96621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MihaylovaS\AppData\Local\Microsoft\Windows\Temporary Internet Files\Content.Outlook\NGAR8C9Z\Interreg_IPA_CBC_BG+SRB_EN_TE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571606"/>
            <a:ext cx="4234056" cy="9889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68638" y="2492896"/>
            <a:ext cx="8001626" cy="1261884"/>
          </a:xfrm>
          <a:prstGeom prst="rect">
            <a:avLst/>
          </a:prstGeom>
        </p:spPr>
        <p:txBody>
          <a:bodyPr wrap="square">
            <a:spAutoFit/>
          </a:bodyPr>
          <a:lstStyle/>
          <a:p>
            <a:pPr algn="ctr"/>
            <a:r>
              <a:rPr lang="en-US" sz="3700" b="1" dirty="0">
                <a:solidFill>
                  <a:schemeClr val="bg1"/>
                </a:solidFill>
              </a:rPr>
              <a:t>Projects proposed for financing </a:t>
            </a:r>
          </a:p>
          <a:p>
            <a:pPr algn="ctr"/>
            <a:r>
              <a:rPr lang="en-US" sz="3700" b="1" dirty="0" smtClean="0">
                <a:solidFill>
                  <a:schemeClr val="bg1"/>
                </a:solidFill>
              </a:rPr>
              <a:t>First </a:t>
            </a:r>
            <a:r>
              <a:rPr lang="en-US" sz="3700" b="1" dirty="0">
                <a:solidFill>
                  <a:schemeClr val="bg1"/>
                </a:solidFill>
              </a:rPr>
              <a:t>Call for </a:t>
            </a:r>
            <a:r>
              <a:rPr lang="en-US" sz="3700" b="1" dirty="0" smtClean="0">
                <a:solidFill>
                  <a:schemeClr val="bg1"/>
                </a:solidFill>
              </a:rPr>
              <a:t>proposals </a:t>
            </a:r>
            <a:endParaRPr lang="bg-BG" sz="3700" b="1" dirty="0">
              <a:solidFill>
                <a:schemeClr val="bg1"/>
              </a:solidFill>
            </a:endParaRPr>
          </a:p>
        </p:txBody>
      </p:sp>
    </p:spTree>
    <p:extLst>
      <p:ext uri="{BB962C8B-B14F-4D97-AF65-F5344CB8AC3E}">
        <p14:creationId xmlns:p14="http://schemas.microsoft.com/office/powerpoint/2010/main" val="1984362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1680" y="571605"/>
            <a:ext cx="4176380" cy="651778"/>
          </a:xfrm>
        </p:spPr>
        <p:txBody>
          <a:bodyPr>
            <a:normAutofit/>
          </a:bodyPr>
          <a:lstStyle/>
          <a:p>
            <a:r>
              <a:rPr lang="en-US" sz="3200" b="1" dirty="0"/>
              <a:t>Specific </a:t>
            </a:r>
            <a:r>
              <a:rPr lang="en-US" sz="3200" b="1" dirty="0" smtClean="0"/>
              <a:t>Objective 1.1</a:t>
            </a:r>
            <a:endParaRPr lang="en-US" sz="3200" dirty="0"/>
          </a:p>
        </p:txBody>
      </p:sp>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2132856"/>
            <a:ext cx="8640960" cy="4447371"/>
          </a:xfrm>
          <a:prstGeom prst="rect">
            <a:avLst/>
          </a:prstGeom>
        </p:spPr>
        <p:txBody>
          <a:bodyPr wrap="square">
            <a:spAutoFit/>
          </a:bodyPr>
          <a:lstStyle/>
          <a:p>
            <a:pPr algn="just" eaLnBrk="0" fontAlgn="base" hangingPunct="0">
              <a:spcBef>
                <a:spcPct val="0"/>
              </a:spcBef>
              <a:spcAft>
                <a:spcPct val="0"/>
              </a:spcAft>
              <a:tabLst>
                <a:tab pos="228600" algn="l"/>
                <a:tab pos="449263" algn="l"/>
              </a:tabLst>
            </a:pPr>
            <a:endParaRPr lang="en-GB" sz="1900" b="1" dirty="0" smtClean="0">
              <a:solidFill>
                <a:srgbClr val="0070C0"/>
              </a:solidFill>
            </a:endParaRPr>
          </a:p>
          <a:p>
            <a:pPr algn="just" eaLnBrk="0" fontAlgn="base" hangingPunct="0">
              <a:spcBef>
                <a:spcPct val="0"/>
              </a:spcBef>
              <a:spcAft>
                <a:spcPct val="0"/>
              </a:spcAft>
              <a:tabLst>
                <a:tab pos="228600" algn="l"/>
                <a:tab pos="449263" algn="l"/>
              </a:tabLst>
            </a:pPr>
            <a:r>
              <a:rPr lang="en-GB" sz="1900" b="1" dirty="0" smtClean="0">
                <a:solidFill>
                  <a:srgbClr val="0070C0"/>
                </a:solidFill>
              </a:rPr>
              <a:t>Reference No</a:t>
            </a:r>
            <a:r>
              <a:rPr lang="en-GB" sz="1900" b="1" dirty="0">
                <a:solidFill>
                  <a:srgbClr val="0070C0"/>
                </a:solidFill>
              </a:rPr>
              <a:t>: </a:t>
            </a:r>
            <a:r>
              <a:rPr lang="en-GB" sz="1900" b="1" dirty="0" smtClean="0">
                <a:solidFill>
                  <a:srgbClr val="0070C0"/>
                </a:solidFill>
              </a:rPr>
              <a:t>CB007.1.11.151</a:t>
            </a:r>
          </a:p>
          <a:p>
            <a:pPr algn="just" eaLnBrk="0" fontAlgn="base" hangingPunct="0">
              <a:spcBef>
                <a:spcPct val="0"/>
              </a:spcBef>
              <a:spcAft>
                <a:spcPct val="0"/>
              </a:spcAft>
              <a:tabLst>
                <a:tab pos="228600" algn="l"/>
                <a:tab pos="449263" algn="l"/>
              </a:tabLst>
            </a:pPr>
            <a:r>
              <a:rPr lang="en-US" altLang="bg-BG" sz="1900" b="1" dirty="0" smtClean="0">
                <a:solidFill>
                  <a:srgbClr val="0070C0"/>
                </a:solidFill>
              </a:rPr>
              <a:t>Title: </a:t>
            </a:r>
            <a:r>
              <a:rPr lang="en-US" altLang="bg-BG" sz="1900" b="1" u="sng" dirty="0">
                <a:solidFill>
                  <a:srgbClr val="0070C0"/>
                </a:solidFill>
              </a:rPr>
              <a:t>“Development of tourism in the border region of Bulgaria and Serbia by creating tourist attractions and exhibition of representative cultural and historical sites of the municipalities Surdulica and Pravets”</a:t>
            </a:r>
            <a:endParaRPr lang="en-US" altLang="bg-BG" sz="1900" b="1" u="sng" dirty="0" smtClean="0">
              <a:solidFill>
                <a:srgbClr val="0070C0"/>
              </a:solidFill>
            </a:endParaRP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a:solidFill>
                  <a:srgbClr val="0070C0"/>
                </a:solidFill>
              </a:rPr>
              <a:t>Brief description</a:t>
            </a:r>
            <a:r>
              <a:rPr lang="en-US" altLang="bg-BG" sz="1700" b="1" dirty="0" smtClean="0">
                <a:solidFill>
                  <a:srgbClr val="0070C0"/>
                </a:solidFill>
              </a:rPr>
              <a:t>: </a:t>
            </a:r>
            <a:r>
              <a:rPr lang="en-US" altLang="bg-BG" sz="1600" dirty="0" smtClean="0">
                <a:solidFill>
                  <a:srgbClr val="0070C0"/>
                </a:solidFill>
              </a:rPr>
              <a:t>The project envisages reconstruction </a:t>
            </a:r>
            <a:r>
              <a:rPr lang="en-US" altLang="bg-BG" sz="1600" dirty="0">
                <a:solidFill>
                  <a:srgbClr val="0070C0"/>
                </a:solidFill>
              </a:rPr>
              <a:t>of </a:t>
            </a:r>
            <a:r>
              <a:rPr lang="en-US" altLang="bg-BG" sz="1600" dirty="0" smtClean="0">
                <a:solidFill>
                  <a:srgbClr val="0070C0"/>
                </a:solidFill>
              </a:rPr>
              <a:t>the city </a:t>
            </a:r>
            <a:r>
              <a:rPr lang="en-US" altLang="bg-BG" sz="1600" dirty="0">
                <a:solidFill>
                  <a:srgbClr val="0070C0"/>
                </a:solidFill>
              </a:rPr>
              <a:t>park in </a:t>
            </a:r>
            <a:r>
              <a:rPr lang="en-US" altLang="bg-BG" sz="1600" dirty="0" smtClean="0">
                <a:solidFill>
                  <a:srgbClr val="0070C0"/>
                </a:solidFill>
              </a:rPr>
              <a:t>Surdulica, transforming it into a tourist attraction;  </a:t>
            </a:r>
            <a:r>
              <a:rPr lang="en-US" altLang="bg-BG" sz="1600" dirty="0">
                <a:solidFill>
                  <a:srgbClr val="0070C0"/>
                </a:solidFill>
              </a:rPr>
              <a:t>reconstruction </a:t>
            </a:r>
            <a:r>
              <a:rPr lang="en-US" altLang="bg-BG" sz="1600" dirty="0" smtClean="0">
                <a:solidFill>
                  <a:srgbClr val="0070C0"/>
                </a:solidFill>
              </a:rPr>
              <a:t>of two museum sites - the “Old </a:t>
            </a:r>
            <a:r>
              <a:rPr lang="en-US" altLang="bg-BG" sz="1600" dirty="0">
                <a:solidFill>
                  <a:srgbClr val="0070C0"/>
                </a:solidFill>
              </a:rPr>
              <a:t>class </a:t>
            </a:r>
            <a:r>
              <a:rPr lang="en-US" altLang="bg-BG" sz="1600" dirty="0" smtClean="0">
                <a:solidFill>
                  <a:srgbClr val="0070C0"/>
                </a:solidFill>
              </a:rPr>
              <a:t>school” and the  “</a:t>
            </a:r>
            <a:r>
              <a:rPr lang="en-US" sz="1600" dirty="0" smtClean="0">
                <a:solidFill>
                  <a:srgbClr val="0070C0"/>
                </a:solidFill>
              </a:rPr>
              <a:t>Tunyakovski han” located </a:t>
            </a:r>
            <a:r>
              <a:rPr lang="en-US" altLang="bg-BG" sz="1600" dirty="0" smtClean="0">
                <a:solidFill>
                  <a:srgbClr val="0070C0"/>
                </a:solidFill>
              </a:rPr>
              <a:t>in </a:t>
            </a:r>
            <a:r>
              <a:rPr lang="en-US" altLang="bg-BG" sz="1600" dirty="0">
                <a:solidFill>
                  <a:srgbClr val="0070C0"/>
                </a:solidFill>
              </a:rPr>
              <a:t>Vidrare village </a:t>
            </a:r>
            <a:r>
              <a:rPr lang="en-US" altLang="bg-BG" sz="1600" dirty="0" smtClean="0">
                <a:solidFill>
                  <a:srgbClr val="0070C0"/>
                </a:solidFill>
              </a:rPr>
              <a:t>and setting exhibitions in the two local museums; </a:t>
            </a:r>
            <a:r>
              <a:rPr lang="en-US" sz="1600" dirty="0">
                <a:solidFill>
                  <a:srgbClr val="0070C0"/>
                </a:solidFill>
              </a:rPr>
              <a:t>conservation and exposure of </a:t>
            </a:r>
            <a:r>
              <a:rPr lang="en-US" sz="1600" dirty="0" smtClean="0">
                <a:solidFill>
                  <a:srgbClr val="0070C0"/>
                </a:solidFill>
              </a:rPr>
              <a:t>the church “Sveta Bogoroditsa” </a:t>
            </a:r>
            <a:r>
              <a:rPr lang="en-US" sz="1600" dirty="0">
                <a:solidFill>
                  <a:srgbClr val="0070C0"/>
                </a:solidFill>
              </a:rPr>
              <a:t>in </a:t>
            </a:r>
            <a:r>
              <a:rPr lang="en-US" sz="1600" dirty="0" err="1">
                <a:solidFill>
                  <a:srgbClr val="0070C0"/>
                </a:solidFill>
              </a:rPr>
              <a:t>Ossikovitsa</a:t>
            </a:r>
            <a:r>
              <a:rPr lang="en-US" sz="1600" dirty="0">
                <a:solidFill>
                  <a:srgbClr val="0070C0"/>
                </a:solidFill>
              </a:rPr>
              <a:t> </a:t>
            </a:r>
            <a:r>
              <a:rPr lang="en-US" sz="1600" dirty="0" smtClean="0">
                <a:solidFill>
                  <a:srgbClr val="0070C0"/>
                </a:solidFill>
              </a:rPr>
              <a:t>village, supply of equipment </a:t>
            </a:r>
            <a:r>
              <a:rPr lang="en-US" sz="1600" dirty="0">
                <a:solidFill>
                  <a:srgbClr val="0070C0"/>
                </a:solidFill>
              </a:rPr>
              <a:t>for raising tourist attractiveness of </a:t>
            </a:r>
            <a:r>
              <a:rPr lang="en-US" sz="1600" dirty="0" smtClean="0">
                <a:solidFill>
                  <a:srgbClr val="0070C0"/>
                </a:solidFill>
              </a:rPr>
              <a:t>sites, and providing </a:t>
            </a:r>
            <a:r>
              <a:rPr lang="en-US" sz="1600" dirty="0">
                <a:solidFill>
                  <a:srgbClr val="0070C0"/>
                </a:solidFill>
              </a:rPr>
              <a:t>access to </a:t>
            </a:r>
            <a:r>
              <a:rPr lang="en-US" sz="1600" dirty="0" smtClean="0">
                <a:solidFill>
                  <a:srgbClr val="0070C0"/>
                </a:solidFill>
              </a:rPr>
              <a:t>them by a bus.</a:t>
            </a:r>
            <a:endParaRPr lang="en-US" altLang="bg-BG" sz="1600" b="1" dirty="0" smtClean="0">
              <a:solidFill>
                <a:srgbClr val="126CBE"/>
              </a:solidFill>
              <a:latin typeface="Calibri" pitchFamily="34" charset="0"/>
            </a:endParaRPr>
          </a:p>
          <a:p>
            <a:pPr algn="just" eaLnBrk="0" fontAlgn="base" hangingPunct="0">
              <a:spcBef>
                <a:spcPct val="0"/>
              </a:spcBef>
              <a:spcAft>
                <a:spcPct val="0"/>
              </a:spcAft>
              <a:tabLst>
                <a:tab pos="228600" algn="l"/>
                <a:tab pos="449263" algn="l"/>
              </a:tabLst>
            </a:pPr>
            <a:endParaRPr lang="en-US" altLang="bg-BG" sz="1500" b="1" dirty="0" smtClean="0">
              <a:solidFill>
                <a:srgbClr val="126CBE"/>
              </a:solidFill>
              <a:latin typeface="Calibri" pitchFamily="34" charset="0"/>
            </a:endParaRPr>
          </a:p>
          <a:p>
            <a:pPr algn="just" eaLnBrk="0" fontAlgn="base" hangingPunct="0">
              <a:spcBef>
                <a:spcPct val="0"/>
              </a:spcBef>
              <a:spcAft>
                <a:spcPct val="0"/>
              </a:spcAft>
              <a:tabLst>
                <a:tab pos="228600" algn="l"/>
                <a:tab pos="449263" algn="l"/>
              </a:tabLst>
            </a:pPr>
            <a:r>
              <a:rPr lang="en-US" altLang="bg-BG" sz="1500" b="1" dirty="0" smtClean="0">
                <a:solidFill>
                  <a:srgbClr val="126CBE"/>
                </a:solidFill>
                <a:latin typeface="Calibri" pitchFamily="34" charset="0"/>
              </a:rPr>
              <a:t>Partners</a:t>
            </a:r>
            <a:r>
              <a:rPr lang="en-US" altLang="bg-BG" sz="1500" b="1" dirty="0">
                <a:solidFill>
                  <a:srgbClr val="126CBE"/>
                </a:solidFill>
                <a:latin typeface="Calibri" pitchFamily="34" charset="0"/>
              </a:rPr>
              <a:t>: </a:t>
            </a:r>
          </a:p>
          <a:p>
            <a:pPr algn="just" eaLnBrk="0" fontAlgn="base" hangingPunct="0">
              <a:spcBef>
                <a:spcPct val="0"/>
              </a:spcBef>
              <a:spcAft>
                <a:spcPct val="0"/>
              </a:spcAft>
              <a:tabLst>
                <a:tab pos="228600" algn="l"/>
                <a:tab pos="449263" algn="l"/>
              </a:tabLst>
            </a:pPr>
            <a:r>
              <a:rPr lang="en-US" altLang="bg-BG" sz="1500" b="1" dirty="0">
                <a:solidFill>
                  <a:srgbClr val="126CBE"/>
                </a:solidFill>
                <a:latin typeface="Calibri" pitchFamily="34" charset="0"/>
              </a:rPr>
              <a:t>LP -  	</a:t>
            </a:r>
            <a:r>
              <a:rPr lang="en-US" altLang="bg-BG" sz="1500" b="1" dirty="0" smtClean="0">
                <a:solidFill>
                  <a:srgbClr val="126CBE"/>
                </a:solidFill>
                <a:latin typeface="Calibri" pitchFamily="34" charset="0"/>
              </a:rPr>
              <a:t> </a:t>
            </a:r>
            <a:r>
              <a:rPr lang="en-US" sz="1500" b="1" dirty="0">
                <a:solidFill>
                  <a:srgbClr val="126CBE"/>
                </a:solidFill>
                <a:latin typeface="Calibri" pitchFamily="34" charset="0"/>
              </a:rPr>
              <a:t> </a:t>
            </a:r>
            <a:r>
              <a:rPr lang="en-US" sz="1500" b="1" dirty="0" smtClean="0">
                <a:solidFill>
                  <a:srgbClr val="126CBE"/>
                </a:solidFill>
                <a:latin typeface="Calibri" pitchFamily="34" charset="0"/>
              </a:rPr>
              <a:t>Surdulica </a:t>
            </a:r>
            <a:r>
              <a:rPr lang="en-US" sz="1500" b="1" dirty="0">
                <a:solidFill>
                  <a:srgbClr val="126CBE"/>
                </a:solidFill>
                <a:latin typeface="Calibri" pitchFamily="34" charset="0"/>
              </a:rPr>
              <a:t>Municipality</a:t>
            </a:r>
          </a:p>
          <a:p>
            <a:pPr algn="just" eaLnBrk="0" fontAlgn="base" hangingPunct="0">
              <a:spcBef>
                <a:spcPct val="0"/>
              </a:spcBef>
              <a:spcAft>
                <a:spcPct val="0"/>
              </a:spcAft>
              <a:tabLst>
                <a:tab pos="228600" algn="l"/>
                <a:tab pos="449263" algn="l"/>
              </a:tabLst>
            </a:pPr>
            <a:r>
              <a:rPr lang="en-US" altLang="bg-BG" sz="1500" b="1" dirty="0" smtClean="0">
                <a:solidFill>
                  <a:srgbClr val="126CBE"/>
                </a:solidFill>
                <a:latin typeface="Calibri" pitchFamily="34" charset="0"/>
              </a:rPr>
              <a:t>PP2 </a:t>
            </a:r>
            <a:r>
              <a:rPr lang="en-US" altLang="bg-BG" sz="1500" b="1" dirty="0">
                <a:solidFill>
                  <a:srgbClr val="126CBE"/>
                </a:solidFill>
                <a:latin typeface="Calibri" pitchFamily="34" charset="0"/>
              </a:rPr>
              <a:t>-   Historical Museum - Pravets</a:t>
            </a:r>
            <a:endParaRPr lang="en-US" altLang="bg-BG" sz="1500" b="1" dirty="0" smtClean="0">
              <a:solidFill>
                <a:srgbClr val="126CBE"/>
              </a:solidFill>
              <a:latin typeface="Calibri" pitchFamily="34" charset="0"/>
            </a:endParaRPr>
          </a:p>
          <a:p>
            <a:pPr algn="just" eaLnBrk="0" fontAlgn="base" hangingPunct="0">
              <a:spcBef>
                <a:spcPct val="0"/>
              </a:spcBef>
              <a:spcAft>
                <a:spcPct val="0"/>
              </a:spcAft>
              <a:tabLst>
                <a:tab pos="228600" algn="l"/>
                <a:tab pos="449263" algn="l"/>
              </a:tabLst>
            </a:pPr>
            <a:endParaRPr lang="en-US" altLang="bg-BG" sz="1500" dirty="0">
              <a:solidFill>
                <a:srgbClr val="126CBE"/>
              </a:solidFill>
              <a:latin typeface="Calibri" pitchFamily="34" charset="0"/>
            </a:endParaRPr>
          </a:p>
          <a:p>
            <a:pPr algn="just" eaLnBrk="0" fontAlgn="base" hangingPunct="0">
              <a:spcBef>
                <a:spcPct val="0"/>
              </a:spcBef>
              <a:spcAft>
                <a:spcPct val="0"/>
              </a:spcAft>
              <a:tabLst>
                <a:tab pos="228600" algn="l"/>
                <a:tab pos="449263" algn="l"/>
              </a:tabLst>
            </a:pPr>
            <a:r>
              <a:rPr lang="en-US" altLang="bg-BG" sz="1500" b="1" dirty="0">
                <a:solidFill>
                  <a:srgbClr val="126CBE"/>
                </a:solidFill>
                <a:latin typeface="Calibri" pitchFamily="34" charset="0"/>
              </a:rPr>
              <a:t>Requested budget: </a:t>
            </a:r>
            <a:r>
              <a:rPr lang="en-US" altLang="bg-BG" sz="1500" b="1" dirty="0" smtClean="0">
                <a:solidFill>
                  <a:srgbClr val="126CBE"/>
                </a:solidFill>
                <a:latin typeface="Calibri" pitchFamily="34" charset="0"/>
              </a:rPr>
              <a:t>580 216,47 Euro                                                          </a:t>
            </a:r>
            <a:r>
              <a:rPr lang="en-US" altLang="bg-BG" sz="1500" b="1" dirty="0">
                <a:solidFill>
                  <a:srgbClr val="126CBE"/>
                </a:solidFill>
                <a:latin typeface="Calibri" pitchFamily="34" charset="0"/>
              </a:rPr>
              <a:t>Total average score: </a:t>
            </a:r>
            <a:r>
              <a:rPr lang="en-US" altLang="bg-BG" sz="1500" b="1" dirty="0" smtClean="0">
                <a:solidFill>
                  <a:srgbClr val="126CBE"/>
                </a:solidFill>
                <a:latin typeface="Calibri" pitchFamily="34" charset="0"/>
              </a:rPr>
              <a:t>90,50</a:t>
            </a:r>
            <a:endParaRPr lang="en-US" altLang="bg-BG" sz="1500" b="1" dirty="0">
              <a:solidFill>
                <a:srgbClr val="126CBE"/>
              </a:solidFill>
              <a:latin typeface="Calibri" pitchFamily="34" charset="0"/>
            </a:endParaRPr>
          </a:p>
        </p:txBody>
      </p:sp>
    </p:spTree>
    <p:extLst>
      <p:ext uri="{BB962C8B-B14F-4D97-AF65-F5344CB8AC3E}">
        <p14:creationId xmlns:p14="http://schemas.microsoft.com/office/powerpoint/2010/main" val="599343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1680" y="571605"/>
            <a:ext cx="4176380" cy="651778"/>
          </a:xfrm>
        </p:spPr>
        <p:txBody>
          <a:bodyPr>
            <a:normAutofit/>
          </a:bodyPr>
          <a:lstStyle/>
          <a:p>
            <a:r>
              <a:rPr lang="en-US" sz="3200" b="1" dirty="0"/>
              <a:t>Specific </a:t>
            </a:r>
            <a:r>
              <a:rPr lang="en-US" sz="3200" b="1" dirty="0" smtClean="0"/>
              <a:t>Objective 1.1</a:t>
            </a:r>
            <a:endParaRPr lang="en-US" sz="3200" dirty="0"/>
          </a:p>
        </p:txBody>
      </p:sp>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2132856"/>
            <a:ext cx="8640960" cy="4416594"/>
          </a:xfrm>
          <a:prstGeom prst="rect">
            <a:avLst/>
          </a:prstGeom>
        </p:spPr>
        <p:txBody>
          <a:bodyPr wrap="square">
            <a:spAutoFit/>
          </a:bodyPr>
          <a:lstStyle/>
          <a:p>
            <a:pPr algn="just" eaLnBrk="0" fontAlgn="base" hangingPunct="0">
              <a:spcBef>
                <a:spcPct val="0"/>
              </a:spcBef>
              <a:spcAft>
                <a:spcPct val="0"/>
              </a:spcAft>
              <a:tabLst>
                <a:tab pos="228600" algn="l"/>
                <a:tab pos="449263" algn="l"/>
              </a:tabLst>
            </a:pPr>
            <a:endParaRPr lang="en-GB" sz="2000" b="1" dirty="0" smtClean="0">
              <a:solidFill>
                <a:srgbClr val="0070C0"/>
              </a:solidFill>
            </a:endParaRPr>
          </a:p>
          <a:p>
            <a:pPr algn="just" eaLnBrk="0" fontAlgn="base" hangingPunct="0">
              <a:spcBef>
                <a:spcPct val="0"/>
              </a:spcBef>
              <a:spcAft>
                <a:spcPct val="0"/>
              </a:spcAft>
              <a:tabLst>
                <a:tab pos="228600" algn="l"/>
                <a:tab pos="449263" algn="l"/>
              </a:tabLst>
            </a:pPr>
            <a:r>
              <a:rPr lang="en-GB" sz="2000" b="1" dirty="0" smtClean="0">
                <a:solidFill>
                  <a:srgbClr val="0070C0"/>
                </a:solidFill>
              </a:rPr>
              <a:t>Reference No</a:t>
            </a:r>
            <a:r>
              <a:rPr lang="en-GB" sz="2000" b="1" dirty="0">
                <a:solidFill>
                  <a:srgbClr val="0070C0"/>
                </a:solidFill>
              </a:rPr>
              <a:t>: </a:t>
            </a:r>
            <a:r>
              <a:rPr lang="en-GB" sz="2000" b="1" dirty="0" smtClean="0">
                <a:solidFill>
                  <a:srgbClr val="0070C0"/>
                </a:solidFill>
              </a:rPr>
              <a:t>CB007.1.11.268</a:t>
            </a:r>
          </a:p>
          <a:p>
            <a:pPr algn="just" eaLnBrk="0" fontAlgn="base" hangingPunct="0">
              <a:spcBef>
                <a:spcPct val="0"/>
              </a:spcBef>
              <a:spcAft>
                <a:spcPct val="0"/>
              </a:spcAft>
              <a:tabLst>
                <a:tab pos="228600" algn="l"/>
                <a:tab pos="449263" algn="l"/>
              </a:tabLst>
            </a:pPr>
            <a:r>
              <a:rPr lang="en-US" altLang="bg-BG" sz="2000" b="1" dirty="0" smtClean="0">
                <a:solidFill>
                  <a:srgbClr val="0070C0"/>
                </a:solidFill>
              </a:rPr>
              <a:t>Title: </a:t>
            </a:r>
            <a:r>
              <a:rPr lang="en-US" altLang="bg-BG" sz="2000" b="1" u="sng" dirty="0">
                <a:solidFill>
                  <a:srgbClr val="0070C0"/>
                </a:solidFill>
              </a:rPr>
              <a:t>“Increasing the tourist information services in the CBC region”</a:t>
            </a:r>
            <a:endParaRPr lang="en-US" altLang="bg-BG" sz="2000" b="1" u="sng" dirty="0" smtClean="0">
              <a:solidFill>
                <a:srgbClr val="0070C0"/>
              </a:solidFill>
            </a:endParaRP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a:solidFill>
                  <a:srgbClr val="0070C0"/>
                </a:solidFill>
              </a:rPr>
              <a:t>Brief description</a:t>
            </a:r>
            <a:r>
              <a:rPr lang="en-US" altLang="bg-BG" sz="1700" b="1" dirty="0" smtClean="0">
                <a:solidFill>
                  <a:srgbClr val="0070C0"/>
                </a:solidFill>
              </a:rPr>
              <a:t>: </a:t>
            </a:r>
            <a:r>
              <a:rPr lang="en-US" sz="1500" dirty="0" smtClean="0">
                <a:solidFill>
                  <a:srgbClr val="0070C0"/>
                </a:solidFill>
              </a:rPr>
              <a:t>The project is focused on </a:t>
            </a:r>
            <a:r>
              <a:rPr lang="en-US" sz="1500" dirty="0">
                <a:solidFill>
                  <a:srgbClr val="0070C0"/>
                </a:solidFill>
              </a:rPr>
              <a:t>development </a:t>
            </a:r>
            <a:r>
              <a:rPr lang="en-US" sz="1500" dirty="0" smtClean="0">
                <a:solidFill>
                  <a:srgbClr val="0070C0"/>
                </a:solidFill>
              </a:rPr>
              <a:t>of joint </a:t>
            </a:r>
            <a:r>
              <a:rPr lang="en-US" sz="1500" dirty="0">
                <a:solidFill>
                  <a:srgbClr val="0070C0"/>
                </a:solidFill>
              </a:rPr>
              <a:t>sustainable touristic measures by enhancing touristic infrastructure and information </a:t>
            </a:r>
            <a:r>
              <a:rPr lang="en-US" sz="1500" dirty="0" smtClean="0">
                <a:solidFill>
                  <a:srgbClr val="0070C0"/>
                </a:solidFill>
              </a:rPr>
              <a:t>through the following actions: in Serbia - construction</a:t>
            </a:r>
            <a:r>
              <a:rPr lang="en-US" sz="1500" dirty="0">
                <a:solidFill>
                  <a:srgbClr val="0070C0"/>
                </a:solidFill>
              </a:rPr>
              <a:t>, opening and promoting of </a:t>
            </a:r>
            <a:r>
              <a:rPr lang="en-US" sz="1500" dirty="0" smtClean="0">
                <a:solidFill>
                  <a:srgbClr val="0070C0"/>
                </a:solidFill>
              </a:rPr>
              <a:t>the Visitors</a:t>
            </a:r>
            <a:r>
              <a:rPr lang="en-US" sz="1500" dirty="0">
                <a:solidFill>
                  <a:srgbClr val="0070C0"/>
                </a:solidFill>
              </a:rPr>
              <a:t>’ Centre </a:t>
            </a:r>
            <a:r>
              <a:rPr lang="en-US" sz="1500" dirty="0" smtClean="0">
                <a:solidFill>
                  <a:srgbClr val="0070C0"/>
                </a:solidFill>
              </a:rPr>
              <a:t>“Cerje Cave” near </a:t>
            </a:r>
            <a:r>
              <a:rPr lang="en-US" sz="1500" dirty="0">
                <a:solidFill>
                  <a:srgbClr val="0070C0"/>
                </a:solidFill>
              </a:rPr>
              <a:t>Nis</a:t>
            </a:r>
            <a:r>
              <a:rPr lang="en-US" sz="1500" dirty="0" smtClean="0">
                <a:solidFill>
                  <a:srgbClr val="0070C0"/>
                </a:solidFill>
              </a:rPr>
              <a:t>, and development </a:t>
            </a:r>
            <a:r>
              <a:rPr lang="en-US" sz="1500" dirty="0">
                <a:solidFill>
                  <a:srgbClr val="0070C0"/>
                </a:solidFill>
              </a:rPr>
              <a:t>of new touristic routes around </a:t>
            </a:r>
            <a:r>
              <a:rPr lang="en-US" sz="1500" dirty="0" smtClean="0">
                <a:solidFill>
                  <a:srgbClr val="0070C0"/>
                </a:solidFill>
              </a:rPr>
              <a:t>the cave; in Bulgaria -  </a:t>
            </a:r>
            <a:r>
              <a:rPr lang="en-US" sz="1500" dirty="0">
                <a:solidFill>
                  <a:srgbClr val="0070C0"/>
                </a:solidFill>
              </a:rPr>
              <a:t>development of software for digital registration of the historic and cultural sites </a:t>
            </a:r>
            <a:r>
              <a:rPr lang="en-US" sz="1500" dirty="0" smtClean="0">
                <a:solidFill>
                  <a:srgbClr val="0070C0"/>
                </a:solidFill>
              </a:rPr>
              <a:t>in Sofia District; installation </a:t>
            </a:r>
            <a:r>
              <a:rPr lang="en-US" sz="1500" dirty="0">
                <a:solidFill>
                  <a:srgbClr val="0070C0"/>
                </a:solidFill>
              </a:rPr>
              <a:t>of information </a:t>
            </a:r>
            <a:r>
              <a:rPr lang="en-US" sz="1500" dirty="0" smtClean="0">
                <a:solidFill>
                  <a:srgbClr val="0070C0"/>
                </a:solidFill>
              </a:rPr>
              <a:t>kiosks; </a:t>
            </a:r>
            <a:r>
              <a:rPr lang="en-US" sz="1500" dirty="0">
                <a:solidFill>
                  <a:srgbClr val="0070C0"/>
                </a:solidFill>
              </a:rPr>
              <a:t>delivery of equipment for tourist information </a:t>
            </a:r>
            <a:r>
              <a:rPr lang="en-GB" sz="1500" dirty="0" smtClean="0">
                <a:solidFill>
                  <a:srgbClr val="0070C0"/>
                </a:solidFill>
              </a:rPr>
              <a:t>centre</a:t>
            </a:r>
            <a:r>
              <a:rPr lang="en-US" sz="1500" dirty="0" smtClean="0">
                <a:solidFill>
                  <a:srgbClr val="0070C0"/>
                </a:solidFill>
              </a:rPr>
              <a:t> “Tramway” and  furnishing </a:t>
            </a:r>
            <a:r>
              <a:rPr lang="en-US" sz="1500" dirty="0">
                <a:solidFill>
                  <a:srgbClr val="0070C0"/>
                </a:solidFill>
              </a:rPr>
              <a:t>of </a:t>
            </a:r>
            <a:r>
              <a:rPr lang="en-US" sz="1500" dirty="0" smtClean="0">
                <a:solidFill>
                  <a:srgbClr val="0070C0"/>
                </a:solidFill>
              </a:rPr>
              <a:t>a retro </a:t>
            </a:r>
            <a:r>
              <a:rPr lang="en-US" sz="1500" dirty="0">
                <a:solidFill>
                  <a:srgbClr val="0070C0"/>
                </a:solidFill>
              </a:rPr>
              <a:t>cafe at the </a:t>
            </a:r>
            <a:r>
              <a:rPr lang="en-US" sz="1500" dirty="0" smtClean="0">
                <a:solidFill>
                  <a:srgbClr val="0070C0"/>
                </a:solidFill>
              </a:rPr>
              <a:t>“Museum </a:t>
            </a:r>
            <a:r>
              <a:rPr lang="en-US" sz="1500" dirty="0">
                <a:solidFill>
                  <a:srgbClr val="0070C0"/>
                </a:solidFill>
              </a:rPr>
              <a:t>of History of </a:t>
            </a:r>
            <a:r>
              <a:rPr lang="en-US" sz="1500" dirty="0" smtClean="0">
                <a:solidFill>
                  <a:srgbClr val="0070C0"/>
                </a:solidFill>
              </a:rPr>
              <a:t>Sofia”. </a:t>
            </a:r>
            <a:endParaRPr lang="en-US" altLang="bg-BG" sz="1600" b="1" dirty="0" smtClean="0">
              <a:solidFill>
                <a:srgbClr val="126CBE"/>
              </a:solidFill>
              <a:latin typeface="Calibri" pitchFamily="34" charset="0"/>
            </a:endParaRPr>
          </a:p>
          <a:p>
            <a:pPr algn="just" eaLnBrk="0" fontAlgn="base" hangingPunct="0">
              <a:spcBef>
                <a:spcPct val="0"/>
              </a:spcBef>
              <a:spcAft>
                <a:spcPct val="0"/>
              </a:spcAft>
              <a:tabLst>
                <a:tab pos="228600" algn="l"/>
                <a:tab pos="449263" algn="l"/>
              </a:tabLst>
            </a:pPr>
            <a:endParaRPr lang="en-US" altLang="bg-BG" sz="1600" b="1" dirty="0" smtClean="0">
              <a:solidFill>
                <a:srgbClr val="126CBE"/>
              </a:solidFill>
              <a:latin typeface="Calibri" pitchFamily="34" charset="0"/>
            </a:endParaRPr>
          </a:p>
          <a:p>
            <a:pPr algn="just" eaLnBrk="0" fontAlgn="base" hangingPunct="0">
              <a:spcBef>
                <a:spcPct val="0"/>
              </a:spcBef>
              <a:spcAft>
                <a:spcPct val="0"/>
              </a:spcAft>
              <a:tabLst>
                <a:tab pos="228600" algn="l"/>
                <a:tab pos="449263" algn="l"/>
              </a:tabLst>
            </a:pPr>
            <a:r>
              <a:rPr lang="en-US" altLang="bg-BG" sz="1600" b="1" dirty="0" smtClean="0">
                <a:solidFill>
                  <a:srgbClr val="126CBE"/>
                </a:solidFill>
                <a:latin typeface="Calibri" pitchFamily="34" charset="0"/>
              </a:rPr>
              <a:t>Partners</a:t>
            </a:r>
            <a:r>
              <a:rPr lang="en-US" altLang="bg-BG" sz="1600" b="1" dirty="0">
                <a:solidFill>
                  <a:srgbClr val="126CBE"/>
                </a:solidFill>
                <a:latin typeface="Calibri" pitchFamily="34" charset="0"/>
              </a:rPr>
              <a:t>: </a:t>
            </a:r>
          </a:p>
          <a:p>
            <a:pPr algn="just" eaLnBrk="0" fontAlgn="base" hangingPunct="0">
              <a:spcBef>
                <a:spcPct val="0"/>
              </a:spcBef>
              <a:spcAft>
                <a:spcPct val="0"/>
              </a:spcAft>
              <a:tabLst>
                <a:tab pos="228600" algn="l"/>
                <a:tab pos="449263" algn="l"/>
              </a:tabLst>
            </a:pPr>
            <a:r>
              <a:rPr lang="en-US" altLang="bg-BG" sz="1600" b="1" dirty="0">
                <a:solidFill>
                  <a:srgbClr val="126CBE"/>
                </a:solidFill>
                <a:latin typeface="Calibri" pitchFamily="34" charset="0"/>
              </a:rPr>
              <a:t>LP -  	</a:t>
            </a:r>
            <a:r>
              <a:rPr lang="en-US" altLang="bg-BG" sz="1600" b="1" dirty="0" smtClean="0">
                <a:solidFill>
                  <a:srgbClr val="126CBE"/>
                </a:solidFill>
                <a:latin typeface="Calibri" pitchFamily="34" charset="0"/>
              </a:rPr>
              <a:t> </a:t>
            </a:r>
            <a:r>
              <a:rPr lang="en-US" sz="1600" b="1" dirty="0">
                <a:solidFill>
                  <a:srgbClr val="126CBE"/>
                </a:solidFill>
                <a:latin typeface="Calibri" pitchFamily="34" charset="0"/>
              </a:rPr>
              <a:t> </a:t>
            </a:r>
            <a:r>
              <a:rPr lang="en-US" sz="1600" b="1" dirty="0" smtClean="0">
                <a:solidFill>
                  <a:srgbClr val="126CBE"/>
                </a:solidFill>
                <a:latin typeface="Calibri" pitchFamily="34" charset="0"/>
              </a:rPr>
              <a:t>Touristic </a:t>
            </a:r>
            <a:r>
              <a:rPr lang="en-US" sz="1600" b="1" dirty="0">
                <a:solidFill>
                  <a:srgbClr val="126CBE"/>
                </a:solidFill>
                <a:latin typeface="Calibri" pitchFamily="34" charset="0"/>
              </a:rPr>
              <a:t>Organization of </a:t>
            </a:r>
            <a:r>
              <a:rPr lang="en-US" sz="1600" b="1" dirty="0" smtClean="0">
                <a:solidFill>
                  <a:srgbClr val="126CBE"/>
                </a:solidFill>
                <a:latin typeface="Calibri" pitchFamily="34" charset="0"/>
              </a:rPr>
              <a:t>Nis</a:t>
            </a:r>
          </a:p>
          <a:p>
            <a:pPr algn="just" eaLnBrk="0" fontAlgn="base" hangingPunct="0">
              <a:spcBef>
                <a:spcPct val="0"/>
              </a:spcBef>
              <a:spcAft>
                <a:spcPct val="0"/>
              </a:spcAft>
              <a:tabLst>
                <a:tab pos="228600" algn="l"/>
                <a:tab pos="449263" algn="l"/>
              </a:tabLst>
            </a:pPr>
            <a:r>
              <a:rPr lang="en-US" altLang="bg-BG" sz="1600" b="1" dirty="0" smtClean="0">
                <a:solidFill>
                  <a:srgbClr val="126CBE"/>
                </a:solidFill>
                <a:latin typeface="Calibri" pitchFamily="34" charset="0"/>
              </a:rPr>
              <a:t>PP2 </a:t>
            </a:r>
            <a:r>
              <a:rPr lang="en-US" altLang="bg-BG" sz="1600" b="1" dirty="0">
                <a:solidFill>
                  <a:srgbClr val="126CBE"/>
                </a:solidFill>
                <a:latin typeface="Calibri" pitchFamily="34" charset="0"/>
              </a:rPr>
              <a:t>-   </a:t>
            </a:r>
            <a:r>
              <a:rPr lang="en-US" altLang="bg-BG" sz="1600" b="1" dirty="0" smtClean="0">
                <a:solidFill>
                  <a:srgbClr val="126CBE"/>
                </a:solidFill>
                <a:latin typeface="Calibri" pitchFamily="34" charset="0"/>
              </a:rPr>
              <a:t>City </a:t>
            </a:r>
            <a:r>
              <a:rPr lang="en-US" altLang="bg-BG" sz="1600" b="1" dirty="0">
                <a:solidFill>
                  <a:srgbClr val="126CBE"/>
                </a:solidFill>
                <a:latin typeface="Calibri" pitchFamily="34" charset="0"/>
              </a:rPr>
              <a:t>of </a:t>
            </a:r>
            <a:r>
              <a:rPr lang="en-US" altLang="bg-BG" sz="1600" b="1" dirty="0" smtClean="0">
                <a:solidFill>
                  <a:srgbClr val="126CBE"/>
                </a:solidFill>
                <a:latin typeface="Calibri" pitchFamily="34" charset="0"/>
              </a:rPr>
              <a:t>Sofia</a:t>
            </a:r>
          </a:p>
          <a:p>
            <a:pPr algn="just" eaLnBrk="0" fontAlgn="base" hangingPunct="0">
              <a:spcBef>
                <a:spcPct val="0"/>
              </a:spcBef>
              <a:spcAft>
                <a:spcPct val="0"/>
              </a:spcAft>
              <a:tabLst>
                <a:tab pos="228600" algn="l"/>
                <a:tab pos="449263" algn="l"/>
              </a:tabLst>
            </a:pPr>
            <a:r>
              <a:rPr lang="en-US" altLang="bg-BG" sz="1600" b="1" dirty="0" smtClean="0">
                <a:solidFill>
                  <a:srgbClr val="126CBE"/>
                </a:solidFill>
                <a:latin typeface="Calibri" pitchFamily="34" charset="0"/>
              </a:rPr>
              <a:t>PP3 -   Association </a:t>
            </a:r>
            <a:r>
              <a:rPr lang="en-US" altLang="bg-BG" sz="1600" b="1" dirty="0">
                <a:solidFill>
                  <a:srgbClr val="126CBE"/>
                </a:solidFill>
                <a:latin typeface="Calibri" pitchFamily="34" charset="0"/>
              </a:rPr>
              <a:t>“</a:t>
            </a:r>
            <a:r>
              <a:rPr lang="en-US" altLang="bg-BG" sz="1600" b="1" dirty="0" smtClean="0">
                <a:solidFill>
                  <a:srgbClr val="126CBE"/>
                </a:solidFill>
                <a:latin typeface="Calibri" pitchFamily="34" charset="0"/>
              </a:rPr>
              <a:t>Love and Light</a:t>
            </a:r>
            <a:r>
              <a:rPr lang="en-US" altLang="bg-BG" sz="1600" b="1" dirty="0">
                <a:solidFill>
                  <a:srgbClr val="126CBE"/>
                </a:solidFill>
                <a:latin typeface="Calibri" pitchFamily="34" charset="0"/>
              </a:rPr>
              <a:t>”, Montana</a:t>
            </a:r>
            <a:endParaRPr lang="en-US" altLang="bg-BG" sz="1600" b="1" dirty="0" smtClean="0">
              <a:solidFill>
                <a:srgbClr val="126CBE"/>
              </a:solidFill>
              <a:latin typeface="Calibri" pitchFamily="34" charset="0"/>
            </a:endParaRPr>
          </a:p>
          <a:p>
            <a:pPr algn="just" eaLnBrk="0" fontAlgn="base" hangingPunct="0">
              <a:spcBef>
                <a:spcPct val="0"/>
              </a:spcBef>
              <a:spcAft>
                <a:spcPct val="0"/>
              </a:spcAft>
              <a:tabLst>
                <a:tab pos="228600" algn="l"/>
                <a:tab pos="449263" algn="l"/>
              </a:tabLst>
            </a:pPr>
            <a:endParaRPr lang="en-US" altLang="bg-BG" sz="1600" dirty="0">
              <a:solidFill>
                <a:srgbClr val="126CBE"/>
              </a:solidFill>
              <a:latin typeface="Calibri" pitchFamily="34" charset="0"/>
            </a:endParaRPr>
          </a:p>
          <a:p>
            <a:pPr algn="just" eaLnBrk="0" fontAlgn="base" hangingPunct="0">
              <a:spcBef>
                <a:spcPct val="0"/>
              </a:spcBef>
              <a:spcAft>
                <a:spcPct val="0"/>
              </a:spcAft>
              <a:tabLst>
                <a:tab pos="228600" algn="l"/>
                <a:tab pos="449263" algn="l"/>
              </a:tabLst>
            </a:pPr>
            <a:r>
              <a:rPr lang="en-US" altLang="bg-BG" sz="1600" b="1" dirty="0">
                <a:solidFill>
                  <a:srgbClr val="126CBE"/>
                </a:solidFill>
                <a:latin typeface="Calibri" pitchFamily="34" charset="0"/>
              </a:rPr>
              <a:t>Requested budget: </a:t>
            </a:r>
            <a:r>
              <a:rPr lang="en-US" altLang="bg-BG" sz="1600" b="1" dirty="0" smtClean="0">
                <a:solidFill>
                  <a:srgbClr val="126CBE"/>
                </a:solidFill>
                <a:latin typeface="Calibri" pitchFamily="34" charset="0"/>
              </a:rPr>
              <a:t>591 195, 65 Euro                                                          </a:t>
            </a:r>
            <a:r>
              <a:rPr lang="en-US" altLang="bg-BG" sz="1600" b="1" dirty="0">
                <a:solidFill>
                  <a:srgbClr val="126CBE"/>
                </a:solidFill>
                <a:latin typeface="Calibri" pitchFamily="34" charset="0"/>
              </a:rPr>
              <a:t>Total average score: </a:t>
            </a:r>
            <a:r>
              <a:rPr lang="en-US" altLang="bg-BG" sz="1600" b="1" dirty="0" smtClean="0">
                <a:solidFill>
                  <a:srgbClr val="126CBE"/>
                </a:solidFill>
                <a:latin typeface="Calibri" pitchFamily="34" charset="0"/>
              </a:rPr>
              <a:t>90,50</a:t>
            </a:r>
            <a:endParaRPr lang="en-US" altLang="bg-BG" sz="1600" b="1" dirty="0">
              <a:solidFill>
                <a:srgbClr val="126CBE"/>
              </a:solidFill>
              <a:latin typeface="Calibri" pitchFamily="34" charset="0"/>
            </a:endParaRPr>
          </a:p>
        </p:txBody>
      </p:sp>
    </p:spTree>
    <p:extLst>
      <p:ext uri="{BB962C8B-B14F-4D97-AF65-F5344CB8AC3E}">
        <p14:creationId xmlns:p14="http://schemas.microsoft.com/office/powerpoint/2010/main" val="1877936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1680" y="571605"/>
            <a:ext cx="4176380" cy="651778"/>
          </a:xfrm>
        </p:spPr>
        <p:txBody>
          <a:bodyPr>
            <a:normAutofit/>
          </a:bodyPr>
          <a:lstStyle/>
          <a:p>
            <a:r>
              <a:rPr lang="en-US" sz="3200" b="1" dirty="0"/>
              <a:t>Specific </a:t>
            </a:r>
            <a:r>
              <a:rPr lang="en-US" sz="3200" b="1" dirty="0" smtClean="0"/>
              <a:t>Objective 1.3</a:t>
            </a:r>
            <a:endParaRPr lang="en-US" sz="3200" dirty="0"/>
          </a:p>
        </p:txBody>
      </p:sp>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2276872"/>
            <a:ext cx="8640960" cy="4247317"/>
          </a:xfrm>
          <a:prstGeom prst="rect">
            <a:avLst/>
          </a:prstGeom>
        </p:spPr>
        <p:txBody>
          <a:bodyPr wrap="square">
            <a:spAutoFit/>
          </a:bodyPr>
          <a:lstStyle/>
          <a:p>
            <a:pPr algn="just" eaLnBrk="0" fontAlgn="base" hangingPunct="0">
              <a:spcBef>
                <a:spcPct val="0"/>
              </a:spcBef>
              <a:spcAft>
                <a:spcPct val="0"/>
              </a:spcAft>
              <a:tabLst>
                <a:tab pos="228600" algn="l"/>
                <a:tab pos="449263" algn="l"/>
              </a:tabLst>
            </a:pPr>
            <a:endParaRPr lang="en-GB" sz="2000" b="1" dirty="0" smtClean="0">
              <a:solidFill>
                <a:srgbClr val="0070C0"/>
              </a:solidFill>
            </a:endParaRPr>
          </a:p>
          <a:p>
            <a:pPr algn="just" eaLnBrk="0" fontAlgn="base" hangingPunct="0">
              <a:spcBef>
                <a:spcPct val="0"/>
              </a:spcBef>
              <a:spcAft>
                <a:spcPct val="0"/>
              </a:spcAft>
              <a:tabLst>
                <a:tab pos="228600" algn="l"/>
                <a:tab pos="449263" algn="l"/>
              </a:tabLst>
            </a:pPr>
            <a:r>
              <a:rPr lang="en-GB" sz="2000" b="1" dirty="0" smtClean="0">
                <a:solidFill>
                  <a:srgbClr val="0070C0"/>
                </a:solidFill>
              </a:rPr>
              <a:t>Reference No</a:t>
            </a:r>
            <a:r>
              <a:rPr lang="en-GB" sz="2000" b="1" dirty="0">
                <a:solidFill>
                  <a:srgbClr val="0070C0"/>
                </a:solidFill>
              </a:rPr>
              <a:t>: </a:t>
            </a:r>
            <a:r>
              <a:rPr lang="en-GB" sz="2000" b="1" dirty="0" smtClean="0">
                <a:solidFill>
                  <a:srgbClr val="0070C0"/>
                </a:solidFill>
              </a:rPr>
              <a:t>CB007.1.13.067</a:t>
            </a:r>
          </a:p>
          <a:p>
            <a:pPr algn="just" eaLnBrk="0" fontAlgn="base" hangingPunct="0">
              <a:spcBef>
                <a:spcPct val="0"/>
              </a:spcBef>
              <a:spcAft>
                <a:spcPct val="0"/>
              </a:spcAft>
              <a:tabLst>
                <a:tab pos="228600" algn="l"/>
                <a:tab pos="449263" algn="l"/>
              </a:tabLst>
            </a:pPr>
            <a:r>
              <a:rPr lang="en-US" altLang="bg-BG" sz="2000" b="1" dirty="0" smtClean="0">
                <a:solidFill>
                  <a:srgbClr val="0070C0"/>
                </a:solidFill>
              </a:rPr>
              <a:t>Title: </a:t>
            </a:r>
            <a:r>
              <a:rPr lang="en-US" altLang="bg-BG" sz="2000" b="1" u="sng" dirty="0">
                <a:solidFill>
                  <a:srgbClr val="0070C0"/>
                </a:solidFill>
              </a:rPr>
              <a:t>“Travelling Musical Festival - Innovative Presentation of the Unique Cultural and Historical Heritage of the Cross-Border Region”</a:t>
            </a:r>
            <a:endParaRPr lang="en-US" altLang="bg-BG" sz="2000" b="1" u="sng" dirty="0" smtClean="0">
              <a:solidFill>
                <a:srgbClr val="0070C0"/>
              </a:solidFill>
            </a:endParaRP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a:solidFill>
                  <a:srgbClr val="0070C0"/>
                </a:solidFill>
              </a:rPr>
              <a:t>Brief description</a:t>
            </a:r>
            <a:r>
              <a:rPr lang="en-US" altLang="bg-BG" sz="1700" b="1" dirty="0" smtClean="0">
                <a:solidFill>
                  <a:srgbClr val="0070C0"/>
                </a:solidFill>
              </a:rPr>
              <a:t>: </a:t>
            </a:r>
            <a:r>
              <a:rPr lang="en-US" sz="1500" dirty="0">
                <a:solidFill>
                  <a:srgbClr val="0070C0"/>
                </a:solidFill>
              </a:rPr>
              <a:t>The project </a:t>
            </a:r>
            <a:r>
              <a:rPr lang="en-US" sz="1500" dirty="0" smtClean="0">
                <a:solidFill>
                  <a:srgbClr val="0070C0"/>
                </a:solidFill>
              </a:rPr>
              <a:t>aims to increase </a:t>
            </a:r>
            <a:r>
              <a:rPr lang="en-US" sz="1500" dirty="0">
                <a:solidFill>
                  <a:srgbClr val="0070C0"/>
                </a:solidFill>
              </a:rPr>
              <a:t>the tourist </a:t>
            </a:r>
            <a:r>
              <a:rPr lang="en-US" sz="1500" dirty="0" smtClean="0">
                <a:solidFill>
                  <a:srgbClr val="0070C0"/>
                </a:solidFill>
              </a:rPr>
              <a:t>attractiveness of the region </a:t>
            </a:r>
            <a:r>
              <a:rPr lang="en-US" sz="1500" dirty="0">
                <a:solidFill>
                  <a:srgbClr val="0070C0"/>
                </a:solidFill>
              </a:rPr>
              <a:t>by </a:t>
            </a:r>
            <a:r>
              <a:rPr lang="en-US" sz="1500" dirty="0" smtClean="0">
                <a:solidFill>
                  <a:srgbClr val="0070C0"/>
                </a:solidFill>
              </a:rPr>
              <a:t>creating an  </a:t>
            </a:r>
            <a:r>
              <a:rPr lang="en-US" sz="1500" dirty="0">
                <a:solidFill>
                  <a:srgbClr val="0070C0"/>
                </a:solidFill>
              </a:rPr>
              <a:t>innovative and attractive cultural event </a:t>
            </a:r>
            <a:r>
              <a:rPr lang="en-US" sz="1500" dirty="0" smtClean="0">
                <a:solidFill>
                  <a:srgbClr val="0070C0"/>
                </a:solidFill>
              </a:rPr>
              <a:t>– “Travelling </a:t>
            </a:r>
            <a:r>
              <a:rPr lang="en-US" sz="1500" dirty="0">
                <a:solidFill>
                  <a:srgbClr val="0070C0"/>
                </a:solidFill>
              </a:rPr>
              <a:t>Music </a:t>
            </a:r>
            <a:r>
              <a:rPr lang="en-US" sz="1500" dirty="0" smtClean="0">
                <a:solidFill>
                  <a:srgbClr val="0070C0"/>
                </a:solidFill>
              </a:rPr>
              <a:t>Festival”, </a:t>
            </a:r>
            <a:r>
              <a:rPr lang="en-US" sz="1500" dirty="0">
                <a:solidFill>
                  <a:srgbClr val="0070C0"/>
                </a:solidFill>
              </a:rPr>
              <a:t>and conduction of cross-border concerts in the following iconic cultural and historical landmarks: the </a:t>
            </a:r>
            <a:r>
              <a:rPr lang="en-US" sz="1500" dirty="0" smtClean="0">
                <a:solidFill>
                  <a:srgbClr val="0070C0"/>
                </a:solidFill>
              </a:rPr>
              <a:t>“Nis Fortress” (Nis</a:t>
            </a:r>
            <a:r>
              <a:rPr lang="en-US" sz="1500" dirty="0">
                <a:solidFill>
                  <a:srgbClr val="0070C0"/>
                </a:solidFill>
              </a:rPr>
              <a:t>), </a:t>
            </a:r>
            <a:r>
              <a:rPr lang="en-US" sz="1500" dirty="0" smtClean="0">
                <a:solidFill>
                  <a:srgbClr val="0070C0"/>
                </a:solidFill>
              </a:rPr>
              <a:t>“Felix Romuliana” (Zajecar</a:t>
            </a:r>
            <a:r>
              <a:rPr lang="en-US" sz="1500" dirty="0">
                <a:solidFill>
                  <a:srgbClr val="0070C0"/>
                </a:solidFill>
              </a:rPr>
              <a:t>), </a:t>
            </a:r>
            <a:r>
              <a:rPr lang="en-US" sz="1500" dirty="0" smtClean="0">
                <a:solidFill>
                  <a:srgbClr val="0070C0"/>
                </a:solidFill>
              </a:rPr>
              <a:t>“Kastra Martis” (Kula</a:t>
            </a:r>
            <a:r>
              <a:rPr lang="en-US" sz="1500" dirty="0">
                <a:solidFill>
                  <a:srgbClr val="0070C0"/>
                </a:solidFill>
              </a:rPr>
              <a:t>) and </a:t>
            </a:r>
            <a:r>
              <a:rPr lang="en-US" sz="1500" dirty="0" smtClean="0">
                <a:solidFill>
                  <a:srgbClr val="0070C0"/>
                </a:solidFill>
              </a:rPr>
              <a:t>“Baba Vida” (Vidin</a:t>
            </a:r>
            <a:r>
              <a:rPr lang="en-US" sz="1500" dirty="0">
                <a:solidFill>
                  <a:srgbClr val="0070C0"/>
                </a:solidFill>
              </a:rPr>
              <a:t>). </a:t>
            </a:r>
            <a:r>
              <a:rPr lang="en-US" sz="1500" dirty="0" smtClean="0">
                <a:solidFill>
                  <a:srgbClr val="0070C0"/>
                </a:solidFill>
              </a:rPr>
              <a:t>The project also envisages procurement of musical instruments and establishment of a joint </a:t>
            </a:r>
            <a:r>
              <a:rPr lang="en-US" sz="1500" dirty="0">
                <a:solidFill>
                  <a:srgbClr val="0070C0"/>
                </a:solidFill>
              </a:rPr>
              <a:t>Bulgarian-Serbian Symphony </a:t>
            </a:r>
            <a:r>
              <a:rPr lang="en-US" sz="1500" dirty="0" smtClean="0">
                <a:solidFill>
                  <a:srgbClr val="0070C0"/>
                </a:solidFill>
              </a:rPr>
              <a:t>Orchestra. </a:t>
            </a:r>
            <a:endParaRPr lang="en-US" altLang="bg-BG" sz="1500" b="1" dirty="0">
              <a:solidFill>
                <a:srgbClr val="0070C0"/>
              </a:solidFill>
              <a:latin typeface="Calibri" pitchFamily="34" charset="0"/>
            </a:endParaRPr>
          </a:p>
          <a:p>
            <a:pPr algn="just" eaLnBrk="0" fontAlgn="base" hangingPunct="0">
              <a:spcBef>
                <a:spcPct val="0"/>
              </a:spcBef>
              <a:spcAft>
                <a:spcPct val="0"/>
              </a:spcAft>
              <a:tabLst>
                <a:tab pos="228600" algn="l"/>
                <a:tab pos="449263" algn="l"/>
              </a:tabLst>
            </a:pPr>
            <a:endParaRPr lang="en-US" altLang="bg-BG" sz="1600" b="1" dirty="0" smtClean="0">
              <a:solidFill>
                <a:srgbClr val="126CBE"/>
              </a:solidFill>
              <a:latin typeface="Calibri" pitchFamily="34" charset="0"/>
            </a:endParaRPr>
          </a:p>
          <a:p>
            <a:pPr algn="just" eaLnBrk="0" fontAlgn="base" hangingPunct="0">
              <a:spcBef>
                <a:spcPct val="0"/>
              </a:spcBef>
              <a:spcAft>
                <a:spcPct val="0"/>
              </a:spcAft>
              <a:tabLst>
                <a:tab pos="228600" algn="l"/>
                <a:tab pos="449263" algn="l"/>
              </a:tabLst>
            </a:pPr>
            <a:r>
              <a:rPr lang="en-US" altLang="bg-BG" sz="1600" b="1" dirty="0" smtClean="0">
                <a:solidFill>
                  <a:srgbClr val="126CBE"/>
                </a:solidFill>
                <a:latin typeface="Calibri" pitchFamily="34" charset="0"/>
              </a:rPr>
              <a:t>Partners</a:t>
            </a:r>
            <a:r>
              <a:rPr lang="en-US" altLang="bg-BG" sz="1600" b="1" dirty="0">
                <a:solidFill>
                  <a:srgbClr val="126CBE"/>
                </a:solidFill>
                <a:latin typeface="Calibri" pitchFamily="34" charset="0"/>
              </a:rPr>
              <a:t>: </a:t>
            </a:r>
          </a:p>
          <a:p>
            <a:pPr algn="just" eaLnBrk="0" fontAlgn="base" hangingPunct="0">
              <a:spcBef>
                <a:spcPct val="0"/>
              </a:spcBef>
              <a:spcAft>
                <a:spcPct val="0"/>
              </a:spcAft>
              <a:tabLst>
                <a:tab pos="228600" algn="l"/>
                <a:tab pos="449263" algn="l"/>
              </a:tabLst>
            </a:pPr>
            <a:r>
              <a:rPr lang="en-US" altLang="bg-BG" sz="1600" b="1" dirty="0">
                <a:solidFill>
                  <a:srgbClr val="126CBE"/>
                </a:solidFill>
                <a:latin typeface="Calibri" pitchFamily="34" charset="0"/>
              </a:rPr>
              <a:t>LP -  	</a:t>
            </a:r>
            <a:r>
              <a:rPr lang="en-US" altLang="bg-BG" sz="1600" b="1" dirty="0" smtClean="0">
                <a:solidFill>
                  <a:srgbClr val="126CBE"/>
                </a:solidFill>
                <a:latin typeface="Calibri" pitchFamily="34" charset="0"/>
              </a:rPr>
              <a:t> </a:t>
            </a:r>
            <a:r>
              <a:rPr lang="en-US" sz="1600" b="1" dirty="0" smtClean="0">
                <a:solidFill>
                  <a:srgbClr val="126CBE"/>
                </a:solidFill>
                <a:latin typeface="Calibri" pitchFamily="34" charset="0"/>
              </a:rPr>
              <a:t>Sinfonietta Vidin</a:t>
            </a:r>
          </a:p>
          <a:p>
            <a:pPr algn="just" eaLnBrk="0" fontAlgn="base" hangingPunct="0">
              <a:spcBef>
                <a:spcPct val="0"/>
              </a:spcBef>
              <a:spcAft>
                <a:spcPct val="0"/>
              </a:spcAft>
              <a:tabLst>
                <a:tab pos="228600" algn="l"/>
                <a:tab pos="449263" algn="l"/>
              </a:tabLst>
            </a:pPr>
            <a:r>
              <a:rPr lang="en-US" altLang="bg-BG" sz="1600" b="1" dirty="0">
                <a:solidFill>
                  <a:srgbClr val="126CBE"/>
                </a:solidFill>
                <a:latin typeface="Calibri" pitchFamily="34" charset="0"/>
              </a:rPr>
              <a:t>PP2 </a:t>
            </a:r>
            <a:r>
              <a:rPr lang="en-US" altLang="bg-BG" sz="1600" b="1" dirty="0" smtClean="0">
                <a:solidFill>
                  <a:srgbClr val="126CBE"/>
                </a:solidFill>
                <a:latin typeface="Calibri" pitchFamily="34" charset="0"/>
              </a:rPr>
              <a:t>-  Symphony </a:t>
            </a:r>
            <a:r>
              <a:rPr lang="en-US" altLang="bg-BG" sz="1600" b="1" dirty="0">
                <a:solidFill>
                  <a:srgbClr val="126CBE"/>
                </a:solidFill>
                <a:latin typeface="Calibri" pitchFamily="34" charset="0"/>
              </a:rPr>
              <a:t>orchestra </a:t>
            </a:r>
            <a:r>
              <a:rPr lang="en-US" altLang="bg-BG" sz="1600" b="1" dirty="0" smtClean="0">
                <a:solidFill>
                  <a:srgbClr val="126CBE"/>
                </a:solidFill>
                <a:latin typeface="Calibri" pitchFamily="34" charset="0"/>
              </a:rPr>
              <a:t>Nis</a:t>
            </a:r>
          </a:p>
          <a:p>
            <a:pPr algn="just" eaLnBrk="0" fontAlgn="base" hangingPunct="0">
              <a:spcBef>
                <a:spcPct val="0"/>
              </a:spcBef>
              <a:spcAft>
                <a:spcPct val="0"/>
              </a:spcAft>
              <a:tabLst>
                <a:tab pos="228600" algn="l"/>
                <a:tab pos="449263" algn="l"/>
              </a:tabLst>
            </a:pPr>
            <a:endParaRPr lang="en-US" altLang="bg-BG" sz="1600" dirty="0">
              <a:solidFill>
                <a:srgbClr val="126CBE"/>
              </a:solidFill>
              <a:latin typeface="Calibri" pitchFamily="34" charset="0"/>
            </a:endParaRPr>
          </a:p>
          <a:p>
            <a:pPr algn="just" eaLnBrk="0" fontAlgn="base" hangingPunct="0">
              <a:spcBef>
                <a:spcPct val="0"/>
              </a:spcBef>
              <a:spcAft>
                <a:spcPct val="0"/>
              </a:spcAft>
              <a:tabLst>
                <a:tab pos="228600" algn="l"/>
                <a:tab pos="449263" algn="l"/>
              </a:tabLst>
            </a:pPr>
            <a:r>
              <a:rPr lang="en-US" altLang="bg-BG" sz="1600" b="1" dirty="0">
                <a:solidFill>
                  <a:srgbClr val="126CBE"/>
                </a:solidFill>
                <a:latin typeface="Calibri" pitchFamily="34" charset="0"/>
              </a:rPr>
              <a:t>Requested budget: </a:t>
            </a:r>
            <a:r>
              <a:rPr lang="en-US" altLang="bg-BG" sz="1600" b="1" dirty="0" smtClean="0">
                <a:solidFill>
                  <a:srgbClr val="126CBE"/>
                </a:solidFill>
                <a:latin typeface="Calibri" pitchFamily="34" charset="0"/>
              </a:rPr>
              <a:t>149 585,85 Euro                                                          </a:t>
            </a:r>
            <a:r>
              <a:rPr lang="en-US" altLang="bg-BG" sz="1600" b="1" dirty="0">
                <a:solidFill>
                  <a:srgbClr val="126CBE"/>
                </a:solidFill>
                <a:latin typeface="Calibri" pitchFamily="34" charset="0"/>
              </a:rPr>
              <a:t>Total average score: </a:t>
            </a:r>
            <a:r>
              <a:rPr lang="en-US" altLang="bg-BG" sz="1600" b="1" dirty="0" smtClean="0">
                <a:solidFill>
                  <a:srgbClr val="126CBE"/>
                </a:solidFill>
                <a:latin typeface="Calibri" pitchFamily="34" charset="0"/>
              </a:rPr>
              <a:t>90,00</a:t>
            </a:r>
            <a:endParaRPr lang="en-US" altLang="bg-BG" sz="1600" b="1" dirty="0">
              <a:solidFill>
                <a:srgbClr val="126CBE"/>
              </a:solidFill>
              <a:latin typeface="Calibri" pitchFamily="34" charset="0"/>
            </a:endParaRPr>
          </a:p>
        </p:txBody>
      </p:sp>
    </p:spTree>
    <p:extLst>
      <p:ext uri="{BB962C8B-B14F-4D97-AF65-F5344CB8AC3E}">
        <p14:creationId xmlns:p14="http://schemas.microsoft.com/office/powerpoint/2010/main" val="3971694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1680" y="571605"/>
            <a:ext cx="4176380" cy="651778"/>
          </a:xfrm>
        </p:spPr>
        <p:txBody>
          <a:bodyPr>
            <a:normAutofit/>
          </a:bodyPr>
          <a:lstStyle/>
          <a:p>
            <a:r>
              <a:rPr lang="en-US" sz="3200" b="1" dirty="0"/>
              <a:t>Specific </a:t>
            </a:r>
            <a:r>
              <a:rPr lang="en-US" sz="3200" b="1" dirty="0" smtClean="0"/>
              <a:t>Objective 1.1</a:t>
            </a:r>
            <a:endParaRPr lang="en-US" sz="3200" dirty="0"/>
          </a:p>
        </p:txBody>
      </p:sp>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2175822"/>
            <a:ext cx="8640960" cy="4493538"/>
          </a:xfrm>
          <a:prstGeom prst="rect">
            <a:avLst/>
          </a:prstGeom>
        </p:spPr>
        <p:txBody>
          <a:bodyPr wrap="square">
            <a:spAutoFit/>
          </a:bodyPr>
          <a:lstStyle/>
          <a:p>
            <a:pPr algn="just" eaLnBrk="0" fontAlgn="base" hangingPunct="0">
              <a:spcBef>
                <a:spcPct val="0"/>
              </a:spcBef>
              <a:spcAft>
                <a:spcPct val="0"/>
              </a:spcAft>
              <a:tabLst>
                <a:tab pos="228600" algn="l"/>
                <a:tab pos="449263" algn="l"/>
              </a:tabLst>
            </a:pPr>
            <a:endParaRPr lang="en-GB" sz="2000" b="1" dirty="0" smtClean="0">
              <a:solidFill>
                <a:srgbClr val="0070C0"/>
              </a:solidFill>
            </a:endParaRPr>
          </a:p>
          <a:p>
            <a:pPr algn="just" eaLnBrk="0" fontAlgn="base" hangingPunct="0">
              <a:spcBef>
                <a:spcPct val="0"/>
              </a:spcBef>
              <a:spcAft>
                <a:spcPct val="0"/>
              </a:spcAft>
              <a:tabLst>
                <a:tab pos="228600" algn="l"/>
                <a:tab pos="449263" algn="l"/>
              </a:tabLst>
            </a:pPr>
            <a:r>
              <a:rPr lang="en-GB" sz="1900" b="1" dirty="0" smtClean="0">
                <a:solidFill>
                  <a:srgbClr val="0070C0"/>
                </a:solidFill>
              </a:rPr>
              <a:t>Reference No</a:t>
            </a:r>
            <a:r>
              <a:rPr lang="en-GB" sz="1900" b="1" dirty="0">
                <a:solidFill>
                  <a:srgbClr val="0070C0"/>
                </a:solidFill>
              </a:rPr>
              <a:t>: </a:t>
            </a:r>
            <a:r>
              <a:rPr lang="en-GB" sz="1900" b="1" dirty="0" smtClean="0">
                <a:solidFill>
                  <a:srgbClr val="0070C0"/>
                </a:solidFill>
              </a:rPr>
              <a:t>CB007.1.11.207</a:t>
            </a:r>
          </a:p>
          <a:p>
            <a:pPr algn="just" eaLnBrk="0" fontAlgn="base" hangingPunct="0">
              <a:spcBef>
                <a:spcPct val="0"/>
              </a:spcBef>
              <a:spcAft>
                <a:spcPct val="0"/>
              </a:spcAft>
              <a:tabLst>
                <a:tab pos="228600" algn="l"/>
                <a:tab pos="449263" algn="l"/>
              </a:tabLst>
            </a:pPr>
            <a:r>
              <a:rPr lang="en-US" altLang="bg-BG" sz="1900" b="1" dirty="0" smtClean="0">
                <a:solidFill>
                  <a:srgbClr val="0070C0"/>
                </a:solidFill>
              </a:rPr>
              <a:t>Title: </a:t>
            </a:r>
            <a:r>
              <a:rPr lang="en-US" altLang="bg-BG" sz="1900" b="1" u="sng" dirty="0">
                <a:solidFill>
                  <a:srgbClr val="0070C0"/>
                </a:solidFill>
              </a:rPr>
              <a:t>“Development of competitive tourist attractions for year-round festival tourism that contributes to the diversification tourist products in the Vidin – </a:t>
            </a:r>
            <a:r>
              <a:rPr lang="en-US" altLang="bg-BG" sz="1900" b="1" u="sng" dirty="0" err="1">
                <a:solidFill>
                  <a:srgbClr val="0070C0"/>
                </a:solidFill>
              </a:rPr>
              <a:t>Zajecar</a:t>
            </a:r>
            <a:r>
              <a:rPr lang="en-US" altLang="bg-BG" sz="1900" b="1" u="sng" dirty="0">
                <a:solidFill>
                  <a:srgbClr val="0070C0"/>
                </a:solidFill>
              </a:rPr>
              <a:t> region”</a:t>
            </a:r>
            <a:endParaRPr lang="en-US" altLang="bg-BG" sz="1900" b="1" u="sng" dirty="0" smtClean="0">
              <a:solidFill>
                <a:srgbClr val="0070C0"/>
              </a:solidFill>
            </a:endParaRP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a:solidFill>
                  <a:srgbClr val="0070C0"/>
                </a:solidFill>
              </a:rPr>
              <a:t>Brief </a:t>
            </a:r>
            <a:r>
              <a:rPr lang="en-US" altLang="bg-BG" sz="1700" b="1" dirty="0" smtClean="0">
                <a:solidFill>
                  <a:srgbClr val="0070C0"/>
                </a:solidFill>
              </a:rPr>
              <a:t>description: </a:t>
            </a:r>
            <a:r>
              <a:rPr lang="en-US" sz="1500" dirty="0">
                <a:solidFill>
                  <a:srgbClr val="0070C0"/>
                </a:solidFill>
              </a:rPr>
              <a:t>The project </a:t>
            </a:r>
            <a:r>
              <a:rPr lang="en-US" sz="1500" dirty="0" smtClean="0">
                <a:solidFill>
                  <a:srgbClr val="0070C0"/>
                </a:solidFill>
              </a:rPr>
              <a:t>envisages: </a:t>
            </a:r>
            <a:r>
              <a:rPr lang="en-US" sz="1500" dirty="0">
                <a:solidFill>
                  <a:srgbClr val="0070C0"/>
                </a:solidFill>
              </a:rPr>
              <a:t>construction of </a:t>
            </a:r>
            <a:r>
              <a:rPr lang="en-US" sz="1500" dirty="0" smtClean="0">
                <a:solidFill>
                  <a:srgbClr val="0070C0"/>
                </a:solidFill>
              </a:rPr>
              <a:t>a camping </a:t>
            </a:r>
            <a:r>
              <a:rPr lang="en-US" sz="1500" dirty="0">
                <a:solidFill>
                  <a:srgbClr val="0070C0"/>
                </a:solidFill>
              </a:rPr>
              <a:t>site in Zajecar and organization of </a:t>
            </a:r>
            <a:r>
              <a:rPr lang="en-US" sz="1500" dirty="0" smtClean="0">
                <a:solidFill>
                  <a:srgbClr val="0070C0"/>
                </a:solidFill>
              </a:rPr>
              <a:t>a youth </a:t>
            </a:r>
            <a:r>
              <a:rPr lang="en-US" sz="1500" dirty="0">
                <a:solidFill>
                  <a:srgbClr val="0070C0"/>
                </a:solidFill>
              </a:rPr>
              <a:t>camp in the new tourist infrastructure; supply of equipment for three music orchestras in </a:t>
            </a:r>
            <a:r>
              <a:rPr lang="en-US" sz="1500" dirty="0" smtClean="0">
                <a:solidFill>
                  <a:srgbClr val="0070C0"/>
                </a:solidFill>
              </a:rPr>
              <a:t>Vidin, organization of the Festival </a:t>
            </a:r>
            <a:r>
              <a:rPr lang="en-US" sz="1500" dirty="0">
                <a:solidFill>
                  <a:srgbClr val="0070C0"/>
                </a:solidFill>
              </a:rPr>
              <a:t>of arts “Danube Waves</a:t>
            </a:r>
            <a:r>
              <a:rPr lang="en-US" sz="1500" dirty="0" smtClean="0">
                <a:solidFill>
                  <a:srgbClr val="0070C0"/>
                </a:solidFill>
              </a:rPr>
              <a:t>”, organization </a:t>
            </a:r>
            <a:r>
              <a:rPr lang="en-US" sz="1500" dirty="0">
                <a:solidFill>
                  <a:srgbClr val="0070C0"/>
                </a:solidFill>
              </a:rPr>
              <a:t>of </a:t>
            </a:r>
            <a:r>
              <a:rPr lang="en-US" sz="1500" dirty="0" smtClean="0">
                <a:solidFill>
                  <a:srgbClr val="0070C0"/>
                </a:solidFill>
              </a:rPr>
              <a:t>a “green school” </a:t>
            </a:r>
            <a:r>
              <a:rPr lang="en-US" sz="1500" dirty="0">
                <a:solidFill>
                  <a:srgbClr val="0070C0"/>
                </a:solidFill>
              </a:rPr>
              <a:t>for pupils in </a:t>
            </a:r>
            <a:r>
              <a:rPr lang="en-US" sz="1500" dirty="0" smtClean="0">
                <a:solidFill>
                  <a:srgbClr val="0070C0"/>
                </a:solidFill>
              </a:rPr>
              <a:t>Vidin; implementation of a </a:t>
            </a:r>
            <a:r>
              <a:rPr lang="en-US" sz="1500" dirty="0">
                <a:solidFill>
                  <a:srgbClr val="0070C0"/>
                </a:solidFill>
              </a:rPr>
              <a:t>joint study on the opportunities for development of festival tourism in the </a:t>
            </a:r>
            <a:r>
              <a:rPr lang="en-US" sz="1500" dirty="0" smtClean="0">
                <a:solidFill>
                  <a:srgbClr val="0070C0"/>
                </a:solidFill>
              </a:rPr>
              <a:t>region, and development of a </a:t>
            </a:r>
            <a:r>
              <a:rPr lang="en-US" sz="1500" dirty="0">
                <a:solidFill>
                  <a:srgbClr val="0070C0"/>
                </a:solidFill>
              </a:rPr>
              <a:t>joint tourism product for year-round festival tourism in </a:t>
            </a:r>
            <a:r>
              <a:rPr lang="en-US" sz="1500" dirty="0" smtClean="0">
                <a:solidFill>
                  <a:srgbClr val="0070C0"/>
                </a:solidFill>
              </a:rPr>
              <a:t>Vidin-Zajecar. </a:t>
            </a:r>
            <a:endParaRPr lang="en-US" altLang="bg-BG" sz="1500" dirty="0">
              <a:solidFill>
                <a:srgbClr val="0070C0"/>
              </a:solidFill>
            </a:endParaRPr>
          </a:p>
          <a:p>
            <a:pPr algn="just" eaLnBrk="0" fontAlgn="base" hangingPunct="0">
              <a:spcBef>
                <a:spcPct val="0"/>
              </a:spcBef>
              <a:spcAft>
                <a:spcPct val="0"/>
              </a:spcAft>
              <a:tabLst>
                <a:tab pos="228600" algn="l"/>
                <a:tab pos="449263" algn="l"/>
              </a:tabLst>
            </a:pPr>
            <a:endParaRPr lang="en-US" altLang="bg-BG" sz="1600" b="1" dirty="0" smtClean="0">
              <a:solidFill>
                <a:srgbClr val="126CBE"/>
              </a:solidFill>
              <a:latin typeface="Calibri" pitchFamily="34" charset="0"/>
            </a:endParaRPr>
          </a:p>
          <a:p>
            <a:pPr algn="just" eaLnBrk="0" fontAlgn="base" hangingPunct="0">
              <a:spcBef>
                <a:spcPct val="0"/>
              </a:spcBef>
              <a:spcAft>
                <a:spcPct val="0"/>
              </a:spcAft>
              <a:tabLst>
                <a:tab pos="228600" algn="l"/>
                <a:tab pos="449263" algn="l"/>
              </a:tabLst>
            </a:pPr>
            <a:r>
              <a:rPr lang="en-US" altLang="bg-BG" sz="1600" b="1" dirty="0" smtClean="0">
                <a:solidFill>
                  <a:srgbClr val="126CBE"/>
                </a:solidFill>
                <a:latin typeface="Calibri" pitchFamily="34" charset="0"/>
              </a:rPr>
              <a:t>Partners</a:t>
            </a:r>
            <a:r>
              <a:rPr lang="en-US" altLang="bg-BG" sz="1600" b="1" dirty="0">
                <a:solidFill>
                  <a:srgbClr val="126CBE"/>
                </a:solidFill>
                <a:latin typeface="Calibri" pitchFamily="34" charset="0"/>
              </a:rPr>
              <a:t>: </a:t>
            </a:r>
          </a:p>
          <a:p>
            <a:pPr algn="just" eaLnBrk="0" fontAlgn="base" hangingPunct="0">
              <a:spcBef>
                <a:spcPct val="0"/>
              </a:spcBef>
              <a:spcAft>
                <a:spcPct val="0"/>
              </a:spcAft>
              <a:tabLst>
                <a:tab pos="228600" algn="l"/>
                <a:tab pos="449263" algn="l"/>
              </a:tabLst>
            </a:pPr>
            <a:r>
              <a:rPr lang="en-US" altLang="bg-BG" sz="1600" b="1" dirty="0">
                <a:solidFill>
                  <a:srgbClr val="126CBE"/>
                </a:solidFill>
                <a:latin typeface="Calibri" pitchFamily="34" charset="0"/>
              </a:rPr>
              <a:t>LP -  	</a:t>
            </a:r>
            <a:r>
              <a:rPr lang="en-US" altLang="bg-BG" sz="1600" b="1" dirty="0" smtClean="0">
                <a:solidFill>
                  <a:srgbClr val="126CBE"/>
                </a:solidFill>
                <a:latin typeface="Calibri" pitchFamily="34" charset="0"/>
              </a:rPr>
              <a:t> </a:t>
            </a:r>
            <a:r>
              <a:rPr lang="en-US" sz="1600" b="1" dirty="0">
                <a:solidFill>
                  <a:srgbClr val="126CBE"/>
                </a:solidFill>
                <a:latin typeface="Calibri" pitchFamily="34" charset="0"/>
              </a:rPr>
              <a:t>City of Zajecar</a:t>
            </a:r>
            <a:endParaRPr lang="en-US" sz="1600" b="1" dirty="0" smtClean="0">
              <a:solidFill>
                <a:srgbClr val="126CBE"/>
              </a:solidFill>
              <a:latin typeface="Calibri" pitchFamily="34" charset="0"/>
            </a:endParaRPr>
          </a:p>
          <a:p>
            <a:pPr algn="just" eaLnBrk="0" fontAlgn="base" hangingPunct="0">
              <a:spcBef>
                <a:spcPct val="0"/>
              </a:spcBef>
              <a:spcAft>
                <a:spcPct val="0"/>
              </a:spcAft>
              <a:tabLst>
                <a:tab pos="228600" algn="l"/>
                <a:tab pos="449263" algn="l"/>
              </a:tabLst>
            </a:pPr>
            <a:r>
              <a:rPr lang="en-US" altLang="bg-BG" sz="1600" b="1" dirty="0">
                <a:solidFill>
                  <a:srgbClr val="126CBE"/>
                </a:solidFill>
                <a:latin typeface="Calibri" pitchFamily="34" charset="0"/>
              </a:rPr>
              <a:t>PP2 </a:t>
            </a:r>
            <a:r>
              <a:rPr lang="en-US" altLang="bg-BG" sz="1600" b="1" dirty="0" smtClean="0">
                <a:solidFill>
                  <a:srgbClr val="126CBE"/>
                </a:solidFill>
                <a:latin typeface="Calibri" pitchFamily="34" charset="0"/>
              </a:rPr>
              <a:t>-  </a:t>
            </a:r>
            <a:r>
              <a:rPr lang="en-US" altLang="bg-BG" sz="1600" b="1" dirty="0">
                <a:solidFill>
                  <a:srgbClr val="126CBE"/>
                </a:solidFill>
                <a:latin typeface="Calibri" pitchFamily="34" charset="0"/>
              </a:rPr>
              <a:t>Municipality of </a:t>
            </a:r>
            <a:r>
              <a:rPr lang="en-US" altLang="bg-BG" sz="1600" b="1" dirty="0" smtClean="0">
                <a:solidFill>
                  <a:srgbClr val="126CBE"/>
                </a:solidFill>
                <a:latin typeface="Calibri" pitchFamily="34" charset="0"/>
              </a:rPr>
              <a:t>Vidin</a:t>
            </a:r>
          </a:p>
          <a:p>
            <a:pPr algn="just" eaLnBrk="0" fontAlgn="base" hangingPunct="0">
              <a:spcBef>
                <a:spcPct val="0"/>
              </a:spcBef>
              <a:spcAft>
                <a:spcPct val="0"/>
              </a:spcAft>
              <a:tabLst>
                <a:tab pos="228600" algn="l"/>
                <a:tab pos="449263" algn="l"/>
              </a:tabLst>
            </a:pPr>
            <a:endParaRPr lang="en-US" altLang="bg-BG" sz="1600" dirty="0" smtClean="0">
              <a:solidFill>
                <a:srgbClr val="126CBE"/>
              </a:solidFill>
              <a:latin typeface="Calibri" pitchFamily="34" charset="0"/>
            </a:endParaRPr>
          </a:p>
          <a:p>
            <a:pPr algn="just" eaLnBrk="0" fontAlgn="base" hangingPunct="0">
              <a:spcBef>
                <a:spcPct val="0"/>
              </a:spcBef>
              <a:spcAft>
                <a:spcPct val="0"/>
              </a:spcAft>
              <a:tabLst>
                <a:tab pos="228600" algn="l"/>
                <a:tab pos="449263" algn="l"/>
              </a:tabLst>
            </a:pPr>
            <a:r>
              <a:rPr lang="en-US" altLang="bg-BG" sz="1600" b="1" dirty="0" smtClean="0">
                <a:solidFill>
                  <a:srgbClr val="126CBE"/>
                </a:solidFill>
                <a:latin typeface="Calibri" pitchFamily="34" charset="0"/>
              </a:rPr>
              <a:t>Requested </a:t>
            </a:r>
            <a:r>
              <a:rPr lang="en-US" altLang="bg-BG" sz="1600" b="1" dirty="0">
                <a:solidFill>
                  <a:srgbClr val="126CBE"/>
                </a:solidFill>
                <a:latin typeface="Calibri" pitchFamily="34" charset="0"/>
              </a:rPr>
              <a:t>budget: 504 </a:t>
            </a:r>
            <a:r>
              <a:rPr lang="en-US" altLang="bg-BG" sz="1600" b="1" dirty="0" smtClean="0">
                <a:solidFill>
                  <a:srgbClr val="126CBE"/>
                </a:solidFill>
                <a:latin typeface="Calibri" pitchFamily="34" charset="0"/>
              </a:rPr>
              <a:t>698,98 Euro                                                          </a:t>
            </a:r>
            <a:r>
              <a:rPr lang="en-US" altLang="bg-BG" sz="1600" b="1" dirty="0">
                <a:solidFill>
                  <a:srgbClr val="126CBE"/>
                </a:solidFill>
                <a:latin typeface="Calibri" pitchFamily="34" charset="0"/>
              </a:rPr>
              <a:t>Total average score: </a:t>
            </a:r>
            <a:r>
              <a:rPr lang="en-US" altLang="bg-BG" sz="1600" b="1" dirty="0" smtClean="0">
                <a:solidFill>
                  <a:srgbClr val="126CBE"/>
                </a:solidFill>
                <a:latin typeface="Calibri" pitchFamily="34" charset="0"/>
              </a:rPr>
              <a:t>90,00</a:t>
            </a:r>
            <a:endParaRPr lang="en-US" altLang="bg-BG" sz="1600" b="1" dirty="0">
              <a:solidFill>
                <a:srgbClr val="126CBE"/>
              </a:solidFill>
              <a:latin typeface="Calibri" pitchFamily="34" charset="0"/>
            </a:endParaRPr>
          </a:p>
        </p:txBody>
      </p:sp>
    </p:spTree>
    <p:extLst>
      <p:ext uri="{BB962C8B-B14F-4D97-AF65-F5344CB8AC3E}">
        <p14:creationId xmlns:p14="http://schemas.microsoft.com/office/powerpoint/2010/main" val="2664153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1680" y="571605"/>
            <a:ext cx="4176380" cy="651778"/>
          </a:xfrm>
        </p:spPr>
        <p:txBody>
          <a:bodyPr>
            <a:normAutofit/>
          </a:bodyPr>
          <a:lstStyle/>
          <a:p>
            <a:r>
              <a:rPr lang="en-US" sz="3200" b="1" dirty="0"/>
              <a:t>Specific </a:t>
            </a:r>
            <a:r>
              <a:rPr lang="en-US" sz="3200" b="1" dirty="0" smtClean="0"/>
              <a:t>Objective 1.1</a:t>
            </a:r>
            <a:endParaRPr lang="en-US" sz="3200" dirty="0"/>
          </a:p>
        </p:txBody>
      </p:sp>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2276872"/>
            <a:ext cx="8640960" cy="4154984"/>
          </a:xfrm>
          <a:prstGeom prst="rect">
            <a:avLst/>
          </a:prstGeom>
        </p:spPr>
        <p:txBody>
          <a:bodyPr wrap="square">
            <a:spAutoFit/>
          </a:bodyPr>
          <a:lstStyle/>
          <a:p>
            <a:pPr algn="just" eaLnBrk="0" fontAlgn="base" hangingPunct="0">
              <a:spcBef>
                <a:spcPct val="0"/>
              </a:spcBef>
              <a:spcAft>
                <a:spcPct val="0"/>
              </a:spcAft>
              <a:tabLst>
                <a:tab pos="228600" algn="l"/>
                <a:tab pos="449263" algn="l"/>
              </a:tabLst>
            </a:pPr>
            <a:endParaRPr lang="en-GB" sz="2000" b="1" dirty="0" smtClean="0">
              <a:solidFill>
                <a:srgbClr val="0070C0"/>
              </a:solidFill>
            </a:endParaRPr>
          </a:p>
          <a:p>
            <a:pPr algn="just" eaLnBrk="0" fontAlgn="base" hangingPunct="0">
              <a:spcBef>
                <a:spcPct val="0"/>
              </a:spcBef>
              <a:spcAft>
                <a:spcPct val="0"/>
              </a:spcAft>
              <a:tabLst>
                <a:tab pos="228600" algn="l"/>
                <a:tab pos="449263" algn="l"/>
              </a:tabLst>
            </a:pPr>
            <a:r>
              <a:rPr lang="en-GB" sz="1900" b="1" dirty="0" smtClean="0">
                <a:solidFill>
                  <a:srgbClr val="0070C0"/>
                </a:solidFill>
              </a:rPr>
              <a:t>Reference No</a:t>
            </a:r>
            <a:r>
              <a:rPr lang="en-GB" sz="1900" b="1" dirty="0">
                <a:solidFill>
                  <a:srgbClr val="0070C0"/>
                </a:solidFill>
              </a:rPr>
              <a:t>: </a:t>
            </a:r>
            <a:r>
              <a:rPr lang="en-GB" sz="1900" b="1" dirty="0" smtClean="0">
                <a:solidFill>
                  <a:srgbClr val="0070C0"/>
                </a:solidFill>
              </a:rPr>
              <a:t>CB007.1.11.220</a:t>
            </a:r>
          </a:p>
          <a:p>
            <a:pPr algn="just" eaLnBrk="0" fontAlgn="base" hangingPunct="0">
              <a:spcBef>
                <a:spcPct val="0"/>
              </a:spcBef>
              <a:spcAft>
                <a:spcPct val="0"/>
              </a:spcAft>
              <a:tabLst>
                <a:tab pos="228600" algn="l"/>
                <a:tab pos="449263" algn="l"/>
              </a:tabLst>
            </a:pPr>
            <a:r>
              <a:rPr lang="en-US" altLang="bg-BG" sz="1900" b="1" dirty="0" smtClean="0">
                <a:solidFill>
                  <a:srgbClr val="0070C0"/>
                </a:solidFill>
              </a:rPr>
              <a:t>Title: </a:t>
            </a:r>
            <a:r>
              <a:rPr lang="en-US" altLang="bg-BG" sz="1900" b="1" u="sng" dirty="0">
                <a:solidFill>
                  <a:srgbClr val="0070C0"/>
                </a:solidFill>
              </a:rPr>
              <a:t>“Tourism and traditions – colorful, entertaining, attractive”</a:t>
            </a:r>
            <a:endParaRPr lang="en-US" altLang="bg-BG" sz="1900" b="1" u="sng" dirty="0" smtClean="0">
              <a:solidFill>
                <a:srgbClr val="0070C0"/>
              </a:solidFill>
            </a:endParaRP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a:solidFill>
                  <a:srgbClr val="0070C0"/>
                </a:solidFill>
              </a:rPr>
              <a:t>Brief </a:t>
            </a:r>
            <a:r>
              <a:rPr lang="en-US" altLang="bg-BG" sz="1700" b="1" dirty="0" smtClean="0">
                <a:solidFill>
                  <a:srgbClr val="0070C0"/>
                </a:solidFill>
              </a:rPr>
              <a:t>description: </a:t>
            </a:r>
            <a:r>
              <a:rPr lang="en-US" sz="1500" dirty="0">
                <a:solidFill>
                  <a:srgbClr val="0070C0"/>
                </a:solidFill>
              </a:rPr>
              <a:t>The project is focused </a:t>
            </a:r>
            <a:r>
              <a:rPr lang="en-US" sz="1500" dirty="0" smtClean="0">
                <a:solidFill>
                  <a:srgbClr val="0070C0"/>
                </a:solidFill>
              </a:rPr>
              <a:t>on creation of new tourist infrastructure through </a:t>
            </a:r>
            <a:r>
              <a:rPr lang="en-US" sz="1500" dirty="0">
                <a:solidFill>
                  <a:srgbClr val="0070C0"/>
                </a:solidFill>
              </a:rPr>
              <a:t>establishment of </a:t>
            </a:r>
            <a:r>
              <a:rPr lang="en-US" sz="1500" dirty="0" smtClean="0">
                <a:solidFill>
                  <a:srgbClr val="0070C0"/>
                </a:solidFill>
              </a:rPr>
              <a:t>“Museum </a:t>
            </a:r>
            <a:r>
              <a:rPr lang="en-US" sz="1500" dirty="0">
                <a:solidFill>
                  <a:srgbClr val="0070C0"/>
                </a:solidFill>
              </a:rPr>
              <a:t>of kuker </a:t>
            </a:r>
            <a:r>
              <a:rPr lang="en-US" sz="1500" dirty="0" smtClean="0">
                <a:solidFill>
                  <a:srgbClr val="0070C0"/>
                </a:solidFill>
              </a:rPr>
              <a:t>masks”, </a:t>
            </a:r>
            <a:r>
              <a:rPr lang="en-US" sz="1500" dirty="0">
                <a:solidFill>
                  <a:srgbClr val="0070C0"/>
                </a:solidFill>
              </a:rPr>
              <a:t>setting up a mask </a:t>
            </a:r>
            <a:r>
              <a:rPr lang="en-US" sz="1500" dirty="0" smtClean="0">
                <a:solidFill>
                  <a:srgbClr val="0070C0"/>
                </a:solidFill>
              </a:rPr>
              <a:t>exhibition at </a:t>
            </a:r>
            <a:r>
              <a:rPr lang="en-US" sz="1500" dirty="0">
                <a:solidFill>
                  <a:srgbClr val="0070C0"/>
                </a:solidFill>
              </a:rPr>
              <a:t>Kosharevo village (Municipality of Breznik</a:t>
            </a:r>
            <a:r>
              <a:rPr lang="en-US" sz="1500" dirty="0" smtClean="0">
                <a:solidFill>
                  <a:srgbClr val="0070C0"/>
                </a:solidFill>
              </a:rPr>
              <a:t>),  and establishment </a:t>
            </a:r>
            <a:r>
              <a:rPr lang="en-US" sz="1500" dirty="0">
                <a:solidFill>
                  <a:srgbClr val="0070C0"/>
                </a:solidFill>
              </a:rPr>
              <a:t>of tourist site at Vidriste area (Nisava district</a:t>
            </a:r>
            <a:r>
              <a:rPr lang="en-US" sz="1500" dirty="0" smtClean="0">
                <a:solidFill>
                  <a:srgbClr val="0070C0"/>
                </a:solidFill>
              </a:rPr>
              <a:t>) with picnic facilities.  Mobile applications for popularization of the local traditions and tourist sites will be created within the project as well. </a:t>
            </a:r>
            <a:endParaRPr lang="en-US" sz="1500" dirty="0">
              <a:solidFill>
                <a:srgbClr val="0070C0"/>
              </a:solidFill>
            </a:endParaRPr>
          </a:p>
          <a:p>
            <a:pPr algn="just" eaLnBrk="0" fontAlgn="base" hangingPunct="0">
              <a:spcBef>
                <a:spcPct val="0"/>
              </a:spcBef>
              <a:spcAft>
                <a:spcPct val="0"/>
              </a:spcAft>
              <a:tabLst>
                <a:tab pos="228600" algn="l"/>
                <a:tab pos="449263" algn="l"/>
              </a:tabLst>
            </a:pPr>
            <a:endParaRPr lang="en-US" altLang="bg-BG" sz="1600" b="1" dirty="0" smtClean="0">
              <a:solidFill>
                <a:srgbClr val="126CBE"/>
              </a:solidFill>
              <a:latin typeface="Calibri" pitchFamily="34" charset="0"/>
            </a:endParaRPr>
          </a:p>
          <a:p>
            <a:pPr algn="just" eaLnBrk="0" fontAlgn="base" hangingPunct="0">
              <a:spcBef>
                <a:spcPct val="0"/>
              </a:spcBef>
              <a:spcAft>
                <a:spcPct val="0"/>
              </a:spcAft>
              <a:tabLst>
                <a:tab pos="228600" algn="l"/>
                <a:tab pos="449263" algn="l"/>
              </a:tabLst>
            </a:pPr>
            <a:r>
              <a:rPr lang="en-US" altLang="bg-BG" sz="1600" b="1" dirty="0" smtClean="0">
                <a:solidFill>
                  <a:srgbClr val="126CBE"/>
                </a:solidFill>
                <a:latin typeface="Calibri" pitchFamily="34" charset="0"/>
              </a:rPr>
              <a:t>Partners</a:t>
            </a:r>
            <a:r>
              <a:rPr lang="en-US" altLang="bg-BG" sz="1600" b="1" dirty="0">
                <a:solidFill>
                  <a:srgbClr val="126CBE"/>
                </a:solidFill>
                <a:latin typeface="Calibri" pitchFamily="34" charset="0"/>
              </a:rPr>
              <a:t>: </a:t>
            </a:r>
          </a:p>
          <a:p>
            <a:pPr algn="just" eaLnBrk="0" fontAlgn="base" hangingPunct="0">
              <a:spcBef>
                <a:spcPct val="0"/>
              </a:spcBef>
              <a:spcAft>
                <a:spcPct val="0"/>
              </a:spcAft>
              <a:tabLst>
                <a:tab pos="228600" algn="l"/>
                <a:tab pos="449263" algn="l"/>
              </a:tabLst>
            </a:pPr>
            <a:r>
              <a:rPr lang="en-US" altLang="bg-BG" sz="1600" b="1" dirty="0">
                <a:solidFill>
                  <a:srgbClr val="126CBE"/>
                </a:solidFill>
                <a:latin typeface="Calibri" pitchFamily="34" charset="0"/>
              </a:rPr>
              <a:t>LP -  	</a:t>
            </a:r>
            <a:r>
              <a:rPr lang="en-US" altLang="bg-BG" sz="1600" b="1" dirty="0" smtClean="0">
                <a:solidFill>
                  <a:srgbClr val="126CBE"/>
                </a:solidFill>
                <a:latin typeface="Calibri" pitchFamily="34" charset="0"/>
              </a:rPr>
              <a:t> </a:t>
            </a:r>
            <a:r>
              <a:rPr lang="en-US" sz="1600" b="1" dirty="0">
                <a:solidFill>
                  <a:srgbClr val="126CBE"/>
                </a:solidFill>
                <a:latin typeface="Calibri" pitchFamily="34" charset="0"/>
              </a:rPr>
              <a:t>Pernik regional administration</a:t>
            </a:r>
            <a:endParaRPr lang="en-US" sz="1600" b="1" dirty="0" smtClean="0">
              <a:solidFill>
                <a:srgbClr val="126CBE"/>
              </a:solidFill>
              <a:latin typeface="Calibri" pitchFamily="34" charset="0"/>
            </a:endParaRPr>
          </a:p>
          <a:p>
            <a:pPr algn="just" eaLnBrk="0" fontAlgn="base" hangingPunct="0">
              <a:spcBef>
                <a:spcPct val="0"/>
              </a:spcBef>
              <a:spcAft>
                <a:spcPct val="0"/>
              </a:spcAft>
              <a:tabLst>
                <a:tab pos="228600" algn="l"/>
                <a:tab pos="449263" algn="l"/>
              </a:tabLst>
            </a:pPr>
            <a:r>
              <a:rPr lang="en-US" altLang="bg-BG" sz="1600" b="1" dirty="0">
                <a:solidFill>
                  <a:srgbClr val="126CBE"/>
                </a:solidFill>
                <a:latin typeface="Calibri" pitchFamily="34" charset="0"/>
              </a:rPr>
              <a:t>PP2 </a:t>
            </a:r>
            <a:r>
              <a:rPr lang="en-US" altLang="bg-BG" sz="1600" b="1" dirty="0" smtClean="0">
                <a:solidFill>
                  <a:srgbClr val="126CBE"/>
                </a:solidFill>
                <a:latin typeface="Calibri" pitchFamily="34" charset="0"/>
              </a:rPr>
              <a:t>-  </a:t>
            </a:r>
            <a:r>
              <a:rPr lang="en-US" altLang="bg-BG" sz="1600" b="1" dirty="0">
                <a:solidFill>
                  <a:srgbClr val="126CBE"/>
                </a:solidFill>
                <a:latin typeface="Calibri" pitchFamily="34" charset="0"/>
              </a:rPr>
              <a:t>City </a:t>
            </a:r>
            <a:r>
              <a:rPr lang="en-US" altLang="bg-BG" sz="1600" b="1" dirty="0" smtClean="0">
                <a:solidFill>
                  <a:srgbClr val="126CBE"/>
                </a:solidFill>
                <a:latin typeface="Calibri" pitchFamily="34" charset="0"/>
              </a:rPr>
              <a:t>municipality </a:t>
            </a:r>
            <a:r>
              <a:rPr lang="en-US" altLang="bg-BG" sz="1600" b="1" dirty="0" err="1" smtClean="0">
                <a:solidFill>
                  <a:srgbClr val="126CBE"/>
                </a:solidFill>
                <a:latin typeface="Calibri" pitchFamily="34" charset="0"/>
              </a:rPr>
              <a:t>Crveni</a:t>
            </a:r>
            <a:r>
              <a:rPr lang="en-US" altLang="bg-BG" sz="1600" b="1" dirty="0" smtClean="0">
                <a:solidFill>
                  <a:srgbClr val="126CBE"/>
                </a:solidFill>
                <a:latin typeface="Calibri" pitchFamily="34" charset="0"/>
              </a:rPr>
              <a:t> </a:t>
            </a:r>
            <a:r>
              <a:rPr lang="en-US" altLang="bg-BG" sz="1600" b="1" dirty="0">
                <a:solidFill>
                  <a:srgbClr val="126CBE"/>
                </a:solidFill>
                <a:latin typeface="Calibri" pitchFamily="34" charset="0"/>
              </a:rPr>
              <a:t>Krst, City of </a:t>
            </a:r>
            <a:r>
              <a:rPr lang="en-US" altLang="bg-BG" sz="1600" b="1" dirty="0" smtClean="0">
                <a:solidFill>
                  <a:srgbClr val="126CBE"/>
                </a:solidFill>
                <a:latin typeface="Calibri" pitchFamily="34" charset="0"/>
              </a:rPr>
              <a:t>Nis</a:t>
            </a:r>
          </a:p>
          <a:p>
            <a:pPr algn="just" eaLnBrk="0" fontAlgn="base" hangingPunct="0">
              <a:spcBef>
                <a:spcPct val="0"/>
              </a:spcBef>
              <a:spcAft>
                <a:spcPct val="0"/>
              </a:spcAft>
              <a:tabLst>
                <a:tab pos="228600" algn="l"/>
                <a:tab pos="449263" algn="l"/>
              </a:tabLst>
            </a:pPr>
            <a:endParaRPr lang="en-US" altLang="bg-BG" sz="1600" dirty="0" smtClean="0">
              <a:solidFill>
                <a:srgbClr val="126CBE"/>
              </a:solidFill>
              <a:latin typeface="Calibri" pitchFamily="34" charset="0"/>
            </a:endParaRPr>
          </a:p>
          <a:p>
            <a:pPr algn="just" eaLnBrk="0" fontAlgn="base" hangingPunct="0">
              <a:spcBef>
                <a:spcPct val="0"/>
              </a:spcBef>
              <a:spcAft>
                <a:spcPct val="0"/>
              </a:spcAft>
              <a:tabLst>
                <a:tab pos="228600" algn="l"/>
                <a:tab pos="449263" algn="l"/>
              </a:tabLst>
            </a:pPr>
            <a:endParaRPr lang="en-US" altLang="bg-BG" sz="1600" dirty="0" smtClean="0">
              <a:solidFill>
                <a:srgbClr val="126CBE"/>
              </a:solidFill>
              <a:latin typeface="Calibri" pitchFamily="34" charset="0"/>
            </a:endParaRPr>
          </a:p>
          <a:p>
            <a:pPr algn="just" eaLnBrk="0" fontAlgn="base" hangingPunct="0">
              <a:spcBef>
                <a:spcPct val="0"/>
              </a:spcBef>
              <a:spcAft>
                <a:spcPct val="0"/>
              </a:spcAft>
              <a:tabLst>
                <a:tab pos="228600" algn="l"/>
                <a:tab pos="449263" algn="l"/>
              </a:tabLst>
            </a:pPr>
            <a:r>
              <a:rPr lang="en-US" altLang="bg-BG" sz="1600" b="1" dirty="0" smtClean="0">
                <a:solidFill>
                  <a:srgbClr val="126CBE"/>
                </a:solidFill>
                <a:latin typeface="Calibri" pitchFamily="34" charset="0"/>
              </a:rPr>
              <a:t>Requested </a:t>
            </a:r>
            <a:r>
              <a:rPr lang="en-US" altLang="bg-BG" sz="1600" b="1" dirty="0">
                <a:solidFill>
                  <a:srgbClr val="126CBE"/>
                </a:solidFill>
                <a:latin typeface="Calibri" pitchFamily="34" charset="0"/>
              </a:rPr>
              <a:t>budget: </a:t>
            </a:r>
            <a:r>
              <a:rPr lang="en-US" altLang="bg-BG" sz="1600" b="1" dirty="0" smtClean="0">
                <a:solidFill>
                  <a:srgbClr val="126CBE"/>
                </a:solidFill>
                <a:latin typeface="Calibri" pitchFamily="34" charset="0"/>
              </a:rPr>
              <a:t>599 672,33 Euro                                                          </a:t>
            </a:r>
            <a:r>
              <a:rPr lang="en-US" altLang="bg-BG" sz="1600" b="1" dirty="0">
                <a:solidFill>
                  <a:srgbClr val="126CBE"/>
                </a:solidFill>
                <a:latin typeface="Calibri" pitchFamily="34" charset="0"/>
              </a:rPr>
              <a:t>Total average score: </a:t>
            </a:r>
            <a:r>
              <a:rPr lang="en-US" altLang="bg-BG" sz="1600" b="1" dirty="0" smtClean="0">
                <a:solidFill>
                  <a:srgbClr val="126CBE"/>
                </a:solidFill>
                <a:latin typeface="Calibri" pitchFamily="34" charset="0"/>
              </a:rPr>
              <a:t>90,00</a:t>
            </a:r>
            <a:endParaRPr lang="en-US" altLang="bg-BG" sz="1600" b="1" dirty="0">
              <a:solidFill>
                <a:srgbClr val="126CBE"/>
              </a:solidFill>
              <a:latin typeface="Calibri" pitchFamily="34" charset="0"/>
            </a:endParaRPr>
          </a:p>
        </p:txBody>
      </p:sp>
    </p:spTree>
    <p:extLst>
      <p:ext uri="{BB962C8B-B14F-4D97-AF65-F5344CB8AC3E}">
        <p14:creationId xmlns:p14="http://schemas.microsoft.com/office/powerpoint/2010/main" val="481188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32422" y="2924944"/>
            <a:ext cx="8016042" cy="2800767"/>
          </a:xfrm>
          <a:prstGeom prst="rect">
            <a:avLst/>
          </a:prstGeom>
        </p:spPr>
        <p:txBody>
          <a:bodyPr wrap="square">
            <a:spAutoFit/>
          </a:bodyPr>
          <a:lstStyle/>
          <a:p>
            <a:pPr lvl="0" algn="ctr">
              <a:spcBef>
                <a:spcPct val="20000"/>
              </a:spcBef>
              <a:defRPr/>
            </a:pPr>
            <a:r>
              <a:rPr lang="en-US" sz="4000" b="1" dirty="0" smtClean="0">
                <a:solidFill>
                  <a:srgbClr val="126CBE"/>
                </a:solidFill>
                <a:latin typeface="+mj-lt"/>
              </a:rPr>
              <a:t>Projects proposed for funding under Priority </a:t>
            </a:r>
            <a:r>
              <a:rPr lang="en-US" sz="4000" b="1" dirty="0">
                <a:solidFill>
                  <a:srgbClr val="126CBE"/>
                </a:solidFill>
                <a:latin typeface="+mj-lt"/>
              </a:rPr>
              <a:t>Axis </a:t>
            </a:r>
            <a:r>
              <a:rPr lang="en-US" sz="4000" b="1" dirty="0" smtClean="0">
                <a:solidFill>
                  <a:srgbClr val="126CBE"/>
                </a:solidFill>
                <a:latin typeface="+mj-lt"/>
              </a:rPr>
              <a:t>1</a:t>
            </a:r>
          </a:p>
          <a:p>
            <a:pPr lvl="0" algn="ctr">
              <a:spcBef>
                <a:spcPct val="20000"/>
              </a:spcBef>
              <a:defRPr/>
            </a:pPr>
            <a:endParaRPr lang="en-US" sz="4000" b="1" dirty="0">
              <a:solidFill>
                <a:srgbClr val="126CBE"/>
              </a:solidFill>
              <a:latin typeface="+mj-lt"/>
            </a:endParaRPr>
          </a:p>
          <a:p>
            <a:pPr lvl="0" algn="ctr">
              <a:spcBef>
                <a:spcPct val="20000"/>
              </a:spcBef>
              <a:defRPr/>
            </a:pPr>
            <a:r>
              <a:rPr lang="en-US" sz="4000" dirty="0" smtClean="0">
                <a:latin typeface="+mj-lt"/>
              </a:rPr>
              <a:t>Financial allocation for </a:t>
            </a:r>
            <a:r>
              <a:rPr lang="en-US" sz="4000" b="1" dirty="0" smtClean="0">
                <a:solidFill>
                  <a:srgbClr val="C00000"/>
                </a:solidFill>
                <a:latin typeface="+mj-lt"/>
              </a:rPr>
              <a:t>2018</a:t>
            </a:r>
            <a:endParaRPr lang="en-US" sz="4000" b="1" dirty="0">
              <a:solidFill>
                <a:srgbClr val="C00000"/>
              </a:solidFill>
              <a:latin typeface="+mj-lt"/>
            </a:endParaRPr>
          </a:p>
        </p:txBody>
      </p:sp>
    </p:spTree>
    <p:extLst>
      <p:ext uri="{BB962C8B-B14F-4D97-AF65-F5344CB8AC3E}">
        <p14:creationId xmlns:p14="http://schemas.microsoft.com/office/powerpoint/2010/main" val="3729863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1680" y="571605"/>
            <a:ext cx="4176380" cy="651778"/>
          </a:xfrm>
        </p:spPr>
        <p:txBody>
          <a:bodyPr>
            <a:normAutofit/>
          </a:bodyPr>
          <a:lstStyle/>
          <a:p>
            <a:r>
              <a:rPr lang="en-US" sz="3200" b="1" dirty="0"/>
              <a:t>Specific </a:t>
            </a:r>
            <a:r>
              <a:rPr lang="en-US" sz="3200" b="1" dirty="0" smtClean="0"/>
              <a:t>Objective 1.1</a:t>
            </a:r>
            <a:endParaRPr lang="en-US" sz="3200" dirty="0"/>
          </a:p>
        </p:txBody>
      </p:sp>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2400558"/>
            <a:ext cx="8640960" cy="3908762"/>
          </a:xfrm>
          <a:prstGeom prst="rect">
            <a:avLst/>
          </a:prstGeom>
        </p:spPr>
        <p:txBody>
          <a:bodyPr wrap="square">
            <a:spAutoFit/>
          </a:bodyPr>
          <a:lstStyle/>
          <a:p>
            <a:pPr algn="just" eaLnBrk="0" fontAlgn="base" hangingPunct="0">
              <a:spcBef>
                <a:spcPct val="0"/>
              </a:spcBef>
              <a:spcAft>
                <a:spcPct val="0"/>
              </a:spcAft>
              <a:tabLst>
                <a:tab pos="228600" algn="l"/>
                <a:tab pos="449263" algn="l"/>
              </a:tabLst>
            </a:pPr>
            <a:endParaRPr lang="en-GB" sz="2000" b="1" dirty="0" smtClean="0">
              <a:solidFill>
                <a:srgbClr val="0070C0"/>
              </a:solidFill>
            </a:endParaRPr>
          </a:p>
          <a:p>
            <a:pPr algn="just" eaLnBrk="0" fontAlgn="base" hangingPunct="0">
              <a:spcBef>
                <a:spcPct val="0"/>
              </a:spcBef>
              <a:spcAft>
                <a:spcPct val="0"/>
              </a:spcAft>
              <a:tabLst>
                <a:tab pos="228600" algn="l"/>
                <a:tab pos="449263" algn="l"/>
              </a:tabLst>
            </a:pPr>
            <a:r>
              <a:rPr lang="en-GB" sz="1900" b="1" dirty="0" smtClean="0">
                <a:solidFill>
                  <a:srgbClr val="0070C0"/>
                </a:solidFill>
              </a:rPr>
              <a:t>Reference No</a:t>
            </a:r>
            <a:r>
              <a:rPr lang="en-GB" sz="1900" b="1" dirty="0">
                <a:solidFill>
                  <a:srgbClr val="0070C0"/>
                </a:solidFill>
              </a:rPr>
              <a:t>: </a:t>
            </a:r>
            <a:r>
              <a:rPr lang="en-GB" sz="1900" b="1" dirty="0" smtClean="0">
                <a:solidFill>
                  <a:srgbClr val="0070C0"/>
                </a:solidFill>
              </a:rPr>
              <a:t>CB007.1.11.307</a:t>
            </a:r>
          </a:p>
          <a:p>
            <a:pPr algn="just" eaLnBrk="0" fontAlgn="base" hangingPunct="0">
              <a:spcBef>
                <a:spcPct val="0"/>
              </a:spcBef>
              <a:spcAft>
                <a:spcPct val="0"/>
              </a:spcAft>
              <a:tabLst>
                <a:tab pos="228600" algn="l"/>
                <a:tab pos="449263" algn="l"/>
              </a:tabLst>
            </a:pPr>
            <a:r>
              <a:rPr lang="en-US" altLang="bg-BG" sz="1900" b="1" dirty="0" smtClean="0">
                <a:solidFill>
                  <a:srgbClr val="0070C0"/>
                </a:solidFill>
              </a:rPr>
              <a:t>Title: </a:t>
            </a:r>
            <a:r>
              <a:rPr lang="en-US" altLang="bg-BG" sz="1900" b="1" u="sng" dirty="0">
                <a:solidFill>
                  <a:srgbClr val="0070C0"/>
                </a:solidFill>
              </a:rPr>
              <a:t>“Health paths and meetings - tourist promotion in the region”</a:t>
            </a:r>
            <a:endParaRPr lang="en-US" altLang="bg-BG" sz="1900" b="1" u="sng" dirty="0" smtClean="0">
              <a:solidFill>
                <a:srgbClr val="0070C0"/>
              </a:solidFill>
            </a:endParaRP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a:solidFill>
                  <a:srgbClr val="0070C0"/>
                </a:solidFill>
              </a:rPr>
              <a:t>Brief </a:t>
            </a:r>
            <a:r>
              <a:rPr lang="en-US" altLang="bg-BG" sz="1700" b="1" dirty="0" smtClean="0">
                <a:solidFill>
                  <a:srgbClr val="0070C0"/>
                </a:solidFill>
              </a:rPr>
              <a:t>description: </a:t>
            </a:r>
            <a:r>
              <a:rPr lang="en-US" sz="1500" dirty="0">
                <a:solidFill>
                  <a:srgbClr val="0070C0"/>
                </a:solidFill>
              </a:rPr>
              <a:t>The project </a:t>
            </a:r>
            <a:r>
              <a:rPr lang="en-US" sz="1500" dirty="0" smtClean="0">
                <a:solidFill>
                  <a:srgbClr val="0070C0"/>
                </a:solidFill>
              </a:rPr>
              <a:t>aims </a:t>
            </a:r>
            <a:r>
              <a:rPr lang="en-US" sz="1500" dirty="0">
                <a:solidFill>
                  <a:srgbClr val="0070C0"/>
                </a:solidFill>
              </a:rPr>
              <a:t>to develop competitive tourist attractions and </a:t>
            </a:r>
            <a:r>
              <a:rPr lang="en-US" sz="1500" dirty="0" smtClean="0">
                <a:solidFill>
                  <a:srgbClr val="0070C0"/>
                </a:solidFill>
              </a:rPr>
              <a:t>to improve the </a:t>
            </a:r>
            <a:r>
              <a:rPr lang="en-US" sz="1500" dirty="0">
                <a:solidFill>
                  <a:srgbClr val="0070C0"/>
                </a:solidFill>
              </a:rPr>
              <a:t>tourist </a:t>
            </a:r>
            <a:r>
              <a:rPr lang="en-US" sz="1500" dirty="0" smtClean="0">
                <a:solidFill>
                  <a:srgbClr val="0070C0"/>
                </a:solidFill>
              </a:rPr>
              <a:t>conditions</a:t>
            </a:r>
            <a:r>
              <a:rPr lang="en-US" sz="1500" dirty="0">
                <a:solidFill>
                  <a:srgbClr val="0070C0"/>
                </a:solidFill>
              </a:rPr>
              <a:t> through </a:t>
            </a:r>
            <a:r>
              <a:rPr lang="en-US" sz="1500" dirty="0" smtClean="0">
                <a:solidFill>
                  <a:srgbClr val="0070C0"/>
                </a:solidFill>
              </a:rPr>
              <a:t>construction </a:t>
            </a:r>
            <a:r>
              <a:rPr lang="en-US" sz="1500" dirty="0">
                <a:solidFill>
                  <a:srgbClr val="0070C0"/>
                </a:solidFill>
              </a:rPr>
              <a:t>of a touristic information center and a showroom </a:t>
            </a:r>
            <a:r>
              <a:rPr lang="en-US" sz="1500" dirty="0" smtClean="0">
                <a:solidFill>
                  <a:srgbClr val="0070C0"/>
                </a:solidFill>
              </a:rPr>
              <a:t>for </a:t>
            </a:r>
            <a:r>
              <a:rPr lang="en-US" sz="1500" dirty="0">
                <a:solidFill>
                  <a:srgbClr val="0070C0"/>
                </a:solidFill>
              </a:rPr>
              <a:t>traditional </a:t>
            </a:r>
            <a:r>
              <a:rPr lang="en-US" sz="1500" dirty="0" smtClean="0">
                <a:solidFill>
                  <a:srgbClr val="0070C0"/>
                </a:solidFill>
              </a:rPr>
              <a:t>“Kukeri</a:t>
            </a:r>
            <a:r>
              <a:rPr lang="en-US" sz="1500" dirty="0">
                <a:solidFill>
                  <a:srgbClr val="0070C0"/>
                </a:solidFill>
              </a:rPr>
              <a:t>” customs in Gabrov </a:t>
            </a:r>
            <a:r>
              <a:rPr lang="en-US" sz="1500" dirty="0" smtClean="0">
                <a:solidFill>
                  <a:srgbClr val="0070C0"/>
                </a:solidFill>
              </a:rPr>
              <a:t>Dol (Municipality of Zemen</a:t>
            </a:r>
            <a:r>
              <a:rPr lang="en-US" sz="1500" dirty="0">
                <a:solidFill>
                  <a:srgbClr val="0070C0"/>
                </a:solidFill>
              </a:rPr>
              <a:t>) and rehabilitation </a:t>
            </a:r>
            <a:r>
              <a:rPr lang="en-US" sz="1500" dirty="0" smtClean="0">
                <a:solidFill>
                  <a:srgbClr val="0070C0"/>
                </a:solidFill>
              </a:rPr>
              <a:t>of “</a:t>
            </a:r>
            <a:r>
              <a:rPr lang="en-US" sz="1500" dirty="0">
                <a:solidFill>
                  <a:srgbClr val="0070C0"/>
                </a:solidFill>
              </a:rPr>
              <a:t>Health walk </a:t>
            </a:r>
            <a:r>
              <a:rPr lang="en-US" sz="1500" dirty="0" smtClean="0">
                <a:solidFill>
                  <a:srgbClr val="0070C0"/>
                </a:solidFill>
              </a:rPr>
              <a:t>paths“ and the existent </a:t>
            </a:r>
            <a:r>
              <a:rPr lang="en-US" sz="1500" dirty="0">
                <a:solidFill>
                  <a:srgbClr val="0070C0"/>
                </a:solidFill>
              </a:rPr>
              <a:t>amphitheater</a:t>
            </a:r>
            <a:r>
              <a:rPr lang="en-US" sz="1500" dirty="0" smtClean="0">
                <a:solidFill>
                  <a:srgbClr val="0070C0"/>
                </a:solidFill>
              </a:rPr>
              <a:t> in </a:t>
            </a:r>
            <a:r>
              <a:rPr lang="en-US" sz="1500" dirty="0">
                <a:solidFill>
                  <a:srgbClr val="0070C0"/>
                </a:solidFill>
              </a:rPr>
              <a:t>Niska </a:t>
            </a:r>
            <a:r>
              <a:rPr lang="en-US" sz="1500" dirty="0" smtClean="0">
                <a:solidFill>
                  <a:srgbClr val="0070C0"/>
                </a:solidFill>
              </a:rPr>
              <a:t>Banja. A website with information </a:t>
            </a:r>
            <a:r>
              <a:rPr lang="en-US" sz="1500" dirty="0">
                <a:solidFill>
                  <a:srgbClr val="0070C0"/>
                </a:solidFill>
              </a:rPr>
              <a:t>on tourist opportunities in the Zemen and Niska </a:t>
            </a:r>
            <a:r>
              <a:rPr lang="en-US" sz="1500" dirty="0" smtClean="0">
                <a:solidFill>
                  <a:srgbClr val="0070C0"/>
                </a:solidFill>
              </a:rPr>
              <a:t>Banja and info tours for popularization of the tourist sites will be created as well. </a:t>
            </a:r>
            <a:endParaRPr lang="en-US" altLang="bg-BG" sz="1600" b="1" dirty="0" smtClean="0">
              <a:solidFill>
                <a:srgbClr val="126CBE"/>
              </a:solidFill>
              <a:latin typeface="Calibri" pitchFamily="34" charset="0"/>
            </a:endParaRPr>
          </a:p>
          <a:p>
            <a:pPr algn="just" eaLnBrk="0" fontAlgn="base" hangingPunct="0">
              <a:spcBef>
                <a:spcPct val="0"/>
              </a:spcBef>
              <a:spcAft>
                <a:spcPct val="0"/>
              </a:spcAft>
              <a:tabLst>
                <a:tab pos="228600" algn="l"/>
                <a:tab pos="449263" algn="l"/>
              </a:tabLst>
            </a:pPr>
            <a:endParaRPr lang="en-US" altLang="bg-BG" sz="1600" b="1" dirty="0" smtClean="0">
              <a:solidFill>
                <a:srgbClr val="126CBE"/>
              </a:solidFill>
              <a:latin typeface="Calibri" pitchFamily="34" charset="0"/>
            </a:endParaRPr>
          </a:p>
          <a:p>
            <a:pPr algn="just" eaLnBrk="0" fontAlgn="base" hangingPunct="0">
              <a:spcBef>
                <a:spcPct val="0"/>
              </a:spcBef>
              <a:spcAft>
                <a:spcPct val="0"/>
              </a:spcAft>
              <a:tabLst>
                <a:tab pos="228600" algn="l"/>
                <a:tab pos="449263" algn="l"/>
              </a:tabLst>
            </a:pPr>
            <a:r>
              <a:rPr lang="en-US" altLang="bg-BG" sz="1600" b="1" dirty="0" smtClean="0">
                <a:solidFill>
                  <a:srgbClr val="126CBE"/>
                </a:solidFill>
                <a:latin typeface="Calibri" pitchFamily="34" charset="0"/>
              </a:rPr>
              <a:t>Partners</a:t>
            </a:r>
            <a:r>
              <a:rPr lang="en-US" altLang="bg-BG" sz="1600" b="1" dirty="0">
                <a:solidFill>
                  <a:srgbClr val="126CBE"/>
                </a:solidFill>
                <a:latin typeface="Calibri" pitchFamily="34" charset="0"/>
              </a:rPr>
              <a:t>: </a:t>
            </a:r>
          </a:p>
          <a:p>
            <a:pPr algn="just" eaLnBrk="0" fontAlgn="base" hangingPunct="0">
              <a:spcBef>
                <a:spcPct val="0"/>
              </a:spcBef>
              <a:spcAft>
                <a:spcPct val="0"/>
              </a:spcAft>
              <a:tabLst>
                <a:tab pos="228600" algn="l"/>
                <a:tab pos="449263" algn="l"/>
              </a:tabLst>
            </a:pPr>
            <a:r>
              <a:rPr lang="en-US" altLang="bg-BG" sz="1600" b="1" dirty="0">
                <a:solidFill>
                  <a:srgbClr val="126CBE"/>
                </a:solidFill>
                <a:latin typeface="Calibri" pitchFamily="34" charset="0"/>
              </a:rPr>
              <a:t>LP -  	</a:t>
            </a:r>
            <a:r>
              <a:rPr lang="en-US" altLang="bg-BG" sz="1600" b="1" dirty="0" smtClean="0">
                <a:solidFill>
                  <a:srgbClr val="126CBE"/>
                </a:solidFill>
                <a:latin typeface="Calibri" pitchFamily="34" charset="0"/>
              </a:rPr>
              <a:t> </a:t>
            </a:r>
            <a:r>
              <a:rPr lang="en-US" sz="1600" b="1" dirty="0">
                <a:solidFill>
                  <a:srgbClr val="126CBE"/>
                </a:solidFill>
                <a:latin typeface="Calibri" pitchFamily="34" charset="0"/>
              </a:rPr>
              <a:t>Municipality of </a:t>
            </a:r>
            <a:r>
              <a:rPr lang="en-US" sz="1600" b="1" dirty="0" smtClean="0">
                <a:solidFill>
                  <a:srgbClr val="126CBE"/>
                </a:solidFill>
                <a:latin typeface="Calibri" pitchFamily="34" charset="0"/>
              </a:rPr>
              <a:t>Zemen</a:t>
            </a:r>
          </a:p>
          <a:p>
            <a:pPr algn="just" eaLnBrk="0" fontAlgn="base" hangingPunct="0">
              <a:spcBef>
                <a:spcPct val="0"/>
              </a:spcBef>
              <a:spcAft>
                <a:spcPct val="0"/>
              </a:spcAft>
              <a:tabLst>
                <a:tab pos="228600" algn="l"/>
                <a:tab pos="449263" algn="l"/>
              </a:tabLst>
            </a:pPr>
            <a:r>
              <a:rPr lang="en-US" altLang="bg-BG" sz="1600" b="1" dirty="0" smtClean="0">
                <a:solidFill>
                  <a:srgbClr val="126CBE"/>
                </a:solidFill>
                <a:latin typeface="Calibri" pitchFamily="34" charset="0"/>
              </a:rPr>
              <a:t>PP2 </a:t>
            </a:r>
            <a:r>
              <a:rPr lang="en-US" altLang="bg-BG" sz="1600" b="1" dirty="0">
                <a:solidFill>
                  <a:srgbClr val="126CBE"/>
                </a:solidFill>
                <a:latin typeface="Calibri" pitchFamily="34" charset="0"/>
              </a:rPr>
              <a:t>-  </a:t>
            </a:r>
            <a:r>
              <a:rPr lang="en-US" altLang="bg-BG" sz="1600" b="1" dirty="0" smtClean="0">
                <a:solidFill>
                  <a:srgbClr val="126CBE"/>
                </a:solidFill>
                <a:latin typeface="Calibri" pitchFamily="34" charset="0"/>
              </a:rPr>
              <a:t>Municipality </a:t>
            </a:r>
            <a:r>
              <a:rPr lang="en-US" altLang="bg-BG" sz="1600" b="1" dirty="0">
                <a:solidFill>
                  <a:srgbClr val="126CBE"/>
                </a:solidFill>
                <a:latin typeface="Calibri" pitchFamily="34" charset="0"/>
              </a:rPr>
              <a:t>of Niska </a:t>
            </a:r>
            <a:r>
              <a:rPr lang="en-US" altLang="bg-BG" sz="1600" b="1" dirty="0" smtClean="0">
                <a:solidFill>
                  <a:srgbClr val="126CBE"/>
                </a:solidFill>
                <a:latin typeface="Calibri" pitchFamily="34" charset="0"/>
              </a:rPr>
              <a:t>Banja</a:t>
            </a:r>
          </a:p>
          <a:p>
            <a:pPr algn="just" eaLnBrk="0" fontAlgn="base" hangingPunct="0">
              <a:spcBef>
                <a:spcPct val="0"/>
              </a:spcBef>
              <a:spcAft>
                <a:spcPct val="0"/>
              </a:spcAft>
              <a:tabLst>
                <a:tab pos="228600" algn="l"/>
                <a:tab pos="449263" algn="l"/>
              </a:tabLst>
            </a:pPr>
            <a:endParaRPr lang="en-US" altLang="bg-BG" sz="1600" dirty="0" smtClean="0">
              <a:solidFill>
                <a:srgbClr val="126CBE"/>
              </a:solidFill>
              <a:latin typeface="Calibri" pitchFamily="34" charset="0"/>
            </a:endParaRPr>
          </a:p>
          <a:p>
            <a:pPr algn="just" eaLnBrk="0" fontAlgn="base" hangingPunct="0">
              <a:spcBef>
                <a:spcPct val="0"/>
              </a:spcBef>
              <a:spcAft>
                <a:spcPct val="0"/>
              </a:spcAft>
              <a:tabLst>
                <a:tab pos="228600" algn="l"/>
                <a:tab pos="449263" algn="l"/>
              </a:tabLst>
            </a:pPr>
            <a:r>
              <a:rPr lang="en-US" altLang="bg-BG" sz="1600" b="1" dirty="0" smtClean="0">
                <a:solidFill>
                  <a:srgbClr val="126CBE"/>
                </a:solidFill>
                <a:latin typeface="Calibri" pitchFamily="34" charset="0"/>
              </a:rPr>
              <a:t>Requested </a:t>
            </a:r>
            <a:r>
              <a:rPr lang="en-US" altLang="bg-BG" sz="1600" b="1" dirty="0">
                <a:solidFill>
                  <a:srgbClr val="126CBE"/>
                </a:solidFill>
                <a:latin typeface="Calibri" pitchFamily="34" charset="0"/>
              </a:rPr>
              <a:t>budget: 530 </a:t>
            </a:r>
            <a:r>
              <a:rPr lang="en-US" altLang="bg-BG" sz="1600" b="1" dirty="0" smtClean="0">
                <a:solidFill>
                  <a:srgbClr val="126CBE"/>
                </a:solidFill>
                <a:latin typeface="Calibri" pitchFamily="34" charset="0"/>
              </a:rPr>
              <a:t>103,10 Euro                                                          </a:t>
            </a:r>
            <a:r>
              <a:rPr lang="en-US" altLang="bg-BG" sz="1600" b="1" dirty="0">
                <a:solidFill>
                  <a:srgbClr val="126CBE"/>
                </a:solidFill>
                <a:latin typeface="Calibri" pitchFamily="34" charset="0"/>
              </a:rPr>
              <a:t>Total average score: </a:t>
            </a:r>
            <a:r>
              <a:rPr lang="en-US" altLang="bg-BG" sz="1600" b="1" dirty="0" smtClean="0">
                <a:solidFill>
                  <a:srgbClr val="126CBE"/>
                </a:solidFill>
                <a:latin typeface="Calibri" pitchFamily="34" charset="0"/>
              </a:rPr>
              <a:t>88,50</a:t>
            </a:r>
            <a:endParaRPr lang="en-US" altLang="bg-BG" sz="1600" b="1" dirty="0">
              <a:solidFill>
                <a:srgbClr val="126CBE"/>
              </a:solidFill>
              <a:latin typeface="Calibri" pitchFamily="34" charset="0"/>
            </a:endParaRPr>
          </a:p>
        </p:txBody>
      </p:sp>
    </p:spTree>
    <p:extLst>
      <p:ext uri="{BB962C8B-B14F-4D97-AF65-F5344CB8AC3E}">
        <p14:creationId xmlns:p14="http://schemas.microsoft.com/office/powerpoint/2010/main" val="2169773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1680" y="571605"/>
            <a:ext cx="4176380" cy="651778"/>
          </a:xfrm>
        </p:spPr>
        <p:txBody>
          <a:bodyPr>
            <a:normAutofit/>
          </a:bodyPr>
          <a:lstStyle/>
          <a:p>
            <a:r>
              <a:rPr lang="en-US" sz="3200" b="1" dirty="0"/>
              <a:t>Specific </a:t>
            </a:r>
            <a:r>
              <a:rPr lang="en-US" sz="3200" b="1" dirty="0" smtClean="0"/>
              <a:t>Objective 1.1</a:t>
            </a:r>
            <a:endParaRPr lang="en-US" sz="3200" dirty="0"/>
          </a:p>
        </p:txBody>
      </p:sp>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2276872"/>
            <a:ext cx="8640960" cy="4216539"/>
          </a:xfrm>
          <a:prstGeom prst="rect">
            <a:avLst/>
          </a:prstGeom>
        </p:spPr>
        <p:txBody>
          <a:bodyPr wrap="square">
            <a:spAutoFit/>
          </a:bodyPr>
          <a:lstStyle/>
          <a:p>
            <a:pPr algn="just" eaLnBrk="0" fontAlgn="base" hangingPunct="0">
              <a:spcBef>
                <a:spcPct val="0"/>
              </a:spcBef>
              <a:spcAft>
                <a:spcPct val="0"/>
              </a:spcAft>
              <a:tabLst>
                <a:tab pos="228600" algn="l"/>
                <a:tab pos="449263" algn="l"/>
              </a:tabLst>
            </a:pPr>
            <a:endParaRPr lang="en-GB" sz="2000" b="1" dirty="0" smtClean="0">
              <a:solidFill>
                <a:srgbClr val="0070C0"/>
              </a:solidFill>
            </a:endParaRPr>
          </a:p>
          <a:p>
            <a:pPr algn="just" eaLnBrk="0" fontAlgn="base" hangingPunct="0">
              <a:spcBef>
                <a:spcPct val="0"/>
              </a:spcBef>
              <a:spcAft>
                <a:spcPct val="0"/>
              </a:spcAft>
              <a:tabLst>
                <a:tab pos="228600" algn="l"/>
                <a:tab pos="449263" algn="l"/>
              </a:tabLst>
            </a:pPr>
            <a:r>
              <a:rPr lang="en-GB" sz="1900" b="1" dirty="0" smtClean="0">
                <a:solidFill>
                  <a:srgbClr val="0070C0"/>
                </a:solidFill>
              </a:rPr>
              <a:t>Reference No</a:t>
            </a:r>
            <a:r>
              <a:rPr lang="en-GB" sz="1900" b="1" dirty="0">
                <a:solidFill>
                  <a:srgbClr val="0070C0"/>
                </a:solidFill>
              </a:rPr>
              <a:t>: </a:t>
            </a:r>
            <a:r>
              <a:rPr lang="en-GB" sz="1900" b="1" dirty="0" smtClean="0">
                <a:solidFill>
                  <a:srgbClr val="0070C0"/>
                </a:solidFill>
              </a:rPr>
              <a:t>CB007.1.11.143</a:t>
            </a:r>
          </a:p>
          <a:p>
            <a:pPr algn="just" eaLnBrk="0" fontAlgn="base" hangingPunct="0">
              <a:spcBef>
                <a:spcPct val="0"/>
              </a:spcBef>
              <a:spcAft>
                <a:spcPct val="0"/>
              </a:spcAft>
              <a:tabLst>
                <a:tab pos="228600" algn="l"/>
                <a:tab pos="449263" algn="l"/>
              </a:tabLst>
            </a:pPr>
            <a:r>
              <a:rPr lang="en-US" altLang="bg-BG" sz="1900" b="1" dirty="0" smtClean="0">
                <a:solidFill>
                  <a:srgbClr val="0070C0"/>
                </a:solidFill>
              </a:rPr>
              <a:t>Title: </a:t>
            </a:r>
            <a:r>
              <a:rPr lang="en-US" altLang="bg-BG" sz="1900" b="1" u="sng" dirty="0">
                <a:solidFill>
                  <a:srgbClr val="0070C0"/>
                </a:solidFill>
              </a:rPr>
              <a:t>“Recreative and sports sites as tourist potential of the region”</a:t>
            </a:r>
            <a:endParaRPr lang="en-US" altLang="bg-BG" sz="1900" b="1" u="sng" dirty="0" smtClean="0">
              <a:solidFill>
                <a:srgbClr val="0070C0"/>
              </a:solidFill>
            </a:endParaRP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a:solidFill>
                  <a:srgbClr val="0070C0"/>
                </a:solidFill>
              </a:rPr>
              <a:t>Brief </a:t>
            </a:r>
            <a:r>
              <a:rPr lang="en-US" altLang="bg-BG" sz="1700" b="1" dirty="0" smtClean="0">
                <a:solidFill>
                  <a:srgbClr val="0070C0"/>
                </a:solidFill>
              </a:rPr>
              <a:t>description: </a:t>
            </a:r>
            <a:r>
              <a:rPr lang="en-US" sz="1600" dirty="0">
                <a:solidFill>
                  <a:srgbClr val="0070C0"/>
                </a:solidFill>
              </a:rPr>
              <a:t>The project is focused on creation of new tourist infrastructure through </a:t>
            </a:r>
            <a:r>
              <a:rPr lang="en-US" sz="1600" dirty="0" smtClean="0">
                <a:solidFill>
                  <a:srgbClr val="0070C0"/>
                </a:solidFill>
              </a:rPr>
              <a:t> development of an attractive “rope park” and recreational and </a:t>
            </a:r>
            <a:r>
              <a:rPr lang="en-US" sz="1600" dirty="0">
                <a:solidFill>
                  <a:srgbClr val="0070C0"/>
                </a:solidFill>
              </a:rPr>
              <a:t>sports sites (2 children sites, 2 fitness </a:t>
            </a:r>
            <a:r>
              <a:rPr lang="en-US" sz="1600" dirty="0" smtClean="0">
                <a:solidFill>
                  <a:srgbClr val="0070C0"/>
                </a:solidFill>
              </a:rPr>
              <a:t>sites, </a:t>
            </a:r>
            <a:r>
              <a:rPr lang="en-US" sz="1600" dirty="0">
                <a:solidFill>
                  <a:srgbClr val="0070C0"/>
                </a:solidFill>
              </a:rPr>
              <a:t>1 skateboard </a:t>
            </a:r>
            <a:r>
              <a:rPr lang="en-US" sz="1600" dirty="0" smtClean="0">
                <a:solidFill>
                  <a:srgbClr val="0070C0"/>
                </a:solidFill>
              </a:rPr>
              <a:t>site) in Varshets</a:t>
            </a:r>
            <a:r>
              <a:rPr lang="en-US" sz="1600" dirty="0">
                <a:solidFill>
                  <a:srgbClr val="0070C0"/>
                </a:solidFill>
              </a:rPr>
              <a:t> and </a:t>
            </a:r>
            <a:r>
              <a:rPr lang="en-US" sz="1600" dirty="0" smtClean="0">
                <a:solidFill>
                  <a:srgbClr val="0070C0"/>
                </a:solidFill>
              </a:rPr>
              <a:t>construction </a:t>
            </a:r>
            <a:r>
              <a:rPr lang="en-US" sz="1600" dirty="0">
                <a:solidFill>
                  <a:srgbClr val="0070C0"/>
                </a:solidFill>
              </a:rPr>
              <a:t>of </a:t>
            </a:r>
            <a:r>
              <a:rPr lang="en-US" sz="1600" dirty="0" smtClean="0">
                <a:solidFill>
                  <a:srgbClr val="0070C0"/>
                </a:solidFill>
              </a:rPr>
              <a:t>an amusement “adrenalin“ park (</a:t>
            </a:r>
            <a:r>
              <a:rPr lang="en-US" sz="1600" dirty="0">
                <a:solidFill>
                  <a:srgbClr val="0070C0"/>
                </a:solidFill>
              </a:rPr>
              <a:t>including skate park with a cycle trail, wall-climbing, outdoor gym and a mini golf </a:t>
            </a:r>
            <a:r>
              <a:rPr lang="en-US" sz="1600" dirty="0" smtClean="0">
                <a:solidFill>
                  <a:srgbClr val="0070C0"/>
                </a:solidFill>
              </a:rPr>
              <a:t>terrain)</a:t>
            </a:r>
            <a:r>
              <a:rPr lang="en-US" sz="1600" dirty="0">
                <a:solidFill>
                  <a:srgbClr val="0070C0"/>
                </a:solidFill>
              </a:rPr>
              <a:t> in </a:t>
            </a:r>
            <a:r>
              <a:rPr lang="en-US" sz="1600" dirty="0" smtClean="0">
                <a:solidFill>
                  <a:srgbClr val="0070C0"/>
                </a:solidFill>
              </a:rPr>
              <a:t>Pirot</a:t>
            </a:r>
            <a:r>
              <a:rPr lang="en-US" sz="1600" dirty="0">
                <a:solidFill>
                  <a:srgbClr val="0070C0"/>
                </a:solidFill>
              </a:rPr>
              <a:t>. </a:t>
            </a:r>
            <a:r>
              <a:rPr lang="en-US" sz="1600" dirty="0" smtClean="0">
                <a:solidFill>
                  <a:srgbClr val="0070C0"/>
                </a:solidFill>
              </a:rPr>
              <a:t>A strategic </a:t>
            </a:r>
            <a:r>
              <a:rPr lang="en-US" sz="1600" dirty="0">
                <a:solidFill>
                  <a:srgbClr val="0070C0"/>
                </a:solidFill>
              </a:rPr>
              <a:t>plan for </a:t>
            </a:r>
            <a:r>
              <a:rPr lang="en-US" sz="1600" dirty="0" smtClean="0">
                <a:solidFill>
                  <a:srgbClr val="0070C0"/>
                </a:solidFill>
              </a:rPr>
              <a:t>improvement of sport </a:t>
            </a:r>
            <a:r>
              <a:rPr lang="en-US" sz="1600" dirty="0">
                <a:solidFill>
                  <a:srgbClr val="0070C0"/>
                </a:solidFill>
              </a:rPr>
              <a:t>tourism offer in </a:t>
            </a:r>
            <a:r>
              <a:rPr lang="en-US" sz="1600" dirty="0" smtClean="0">
                <a:solidFill>
                  <a:srgbClr val="0070C0"/>
                </a:solidFill>
              </a:rPr>
              <a:t>the cross-border </a:t>
            </a:r>
            <a:r>
              <a:rPr lang="en-US" sz="1600" dirty="0">
                <a:solidFill>
                  <a:srgbClr val="0070C0"/>
                </a:solidFill>
              </a:rPr>
              <a:t>region </a:t>
            </a:r>
            <a:r>
              <a:rPr lang="en-US" sz="1600" dirty="0" smtClean="0">
                <a:solidFill>
                  <a:srgbClr val="0070C0"/>
                </a:solidFill>
              </a:rPr>
              <a:t>Varshets-Pirot will also be developed.</a:t>
            </a:r>
            <a:endParaRPr lang="en-US" sz="1600" b="1" dirty="0">
              <a:solidFill>
                <a:srgbClr val="126CBE"/>
              </a:solidFill>
              <a:latin typeface="Calibri" pitchFamily="34" charset="0"/>
            </a:endParaRPr>
          </a:p>
          <a:p>
            <a:pPr algn="just" eaLnBrk="0" fontAlgn="base" hangingPunct="0">
              <a:spcBef>
                <a:spcPct val="0"/>
              </a:spcBef>
              <a:spcAft>
                <a:spcPct val="0"/>
              </a:spcAft>
              <a:tabLst>
                <a:tab pos="228600" algn="l"/>
                <a:tab pos="449263" algn="l"/>
              </a:tabLst>
            </a:pPr>
            <a:endParaRPr lang="en-US" altLang="bg-BG" sz="1600" b="1" dirty="0" smtClean="0">
              <a:solidFill>
                <a:srgbClr val="126CBE"/>
              </a:solidFill>
              <a:latin typeface="Calibri" pitchFamily="34" charset="0"/>
            </a:endParaRPr>
          </a:p>
          <a:p>
            <a:pPr algn="just" eaLnBrk="0" fontAlgn="base" hangingPunct="0">
              <a:spcBef>
                <a:spcPct val="0"/>
              </a:spcBef>
              <a:spcAft>
                <a:spcPct val="0"/>
              </a:spcAft>
              <a:tabLst>
                <a:tab pos="228600" algn="l"/>
                <a:tab pos="449263" algn="l"/>
              </a:tabLst>
            </a:pPr>
            <a:r>
              <a:rPr lang="en-US" altLang="bg-BG" sz="1600" b="1" dirty="0" smtClean="0">
                <a:solidFill>
                  <a:srgbClr val="126CBE"/>
                </a:solidFill>
                <a:latin typeface="Calibri" pitchFamily="34" charset="0"/>
              </a:rPr>
              <a:t>Partners</a:t>
            </a:r>
            <a:r>
              <a:rPr lang="en-US" altLang="bg-BG" sz="1600" b="1" dirty="0">
                <a:solidFill>
                  <a:srgbClr val="126CBE"/>
                </a:solidFill>
                <a:latin typeface="Calibri" pitchFamily="34" charset="0"/>
              </a:rPr>
              <a:t>: </a:t>
            </a:r>
          </a:p>
          <a:p>
            <a:pPr algn="just" eaLnBrk="0" fontAlgn="base" hangingPunct="0">
              <a:spcBef>
                <a:spcPct val="0"/>
              </a:spcBef>
              <a:spcAft>
                <a:spcPct val="0"/>
              </a:spcAft>
              <a:tabLst>
                <a:tab pos="228600" algn="l"/>
                <a:tab pos="449263" algn="l"/>
              </a:tabLst>
            </a:pPr>
            <a:r>
              <a:rPr lang="en-US" altLang="bg-BG" sz="1600" b="1" dirty="0">
                <a:solidFill>
                  <a:srgbClr val="126CBE"/>
                </a:solidFill>
                <a:latin typeface="Calibri" pitchFamily="34" charset="0"/>
              </a:rPr>
              <a:t>LP -  	</a:t>
            </a:r>
            <a:r>
              <a:rPr lang="en-US" altLang="bg-BG" sz="1600" b="1" dirty="0" smtClean="0">
                <a:solidFill>
                  <a:srgbClr val="126CBE"/>
                </a:solidFill>
                <a:latin typeface="Calibri" pitchFamily="34" charset="0"/>
              </a:rPr>
              <a:t> </a:t>
            </a:r>
            <a:r>
              <a:rPr lang="en-US" sz="1600" b="1" dirty="0">
                <a:solidFill>
                  <a:srgbClr val="126CBE"/>
                </a:solidFill>
                <a:latin typeface="Calibri" pitchFamily="34" charset="0"/>
              </a:rPr>
              <a:t>Municipality of </a:t>
            </a:r>
            <a:r>
              <a:rPr lang="en-US" sz="1600" b="1" dirty="0" smtClean="0">
                <a:solidFill>
                  <a:srgbClr val="126CBE"/>
                </a:solidFill>
                <a:latin typeface="Calibri" pitchFamily="34" charset="0"/>
              </a:rPr>
              <a:t>Varshets</a:t>
            </a:r>
          </a:p>
          <a:p>
            <a:pPr algn="just" eaLnBrk="0" fontAlgn="base" hangingPunct="0">
              <a:spcBef>
                <a:spcPct val="0"/>
              </a:spcBef>
              <a:spcAft>
                <a:spcPct val="0"/>
              </a:spcAft>
              <a:tabLst>
                <a:tab pos="228600" algn="l"/>
                <a:tab pos="449263" algn="l"/>
              </a:tabLst>
            </a:pPr>
            <a:r>
              <a:rPr lang="en-US" altLang="bg-BG" sz="1600" b="1" dirty="0" smtClean="0">
                <a:solidFill>
                  <a:srgbClr val="126CBE"/>
                </a:solidFill>
                <a:latin typeface="Calibri" pitchFamily="34" charset="0"/>
              </a:rPr>
              <a:t>PP2 </a:t>
            </a:r>
            <a:r>
              <a:rPr lang="en-US" altLang="bg-BG" sz="1600" b="1" dirty="0">
                <a:solidFill>
                  <a:srgbClr val="126CBE"/>
                </a:solidFill>
                <a:latin typeface="Calibri" pitchFamily="34" charset="0"/>
              </a:rPr>
              <a:t>-  </a:t>
            </a:r>
            <a:r>
              <a:rPr lang="en-US" altLang="bg-BG" sz="1600" b="1" dirty="0" smtClean="0">
                <a:solidFill>
                  <a:srgbClr val="126CBE"/>
                </a:solidFill>
                <a:latin typeface="Calibri" pitchFamily="34" charset="0"/>
              </a:rPr>
              <a:t>Sport </a:t>
            </a:r>
            <a:r>
              <a:rPr lang="en-US" altLang="bg-BG" sz="1600" b="1" dirty="0">
                <a:solidFill>
                  <a:srgbClr val="126CBE"/>
                </a:solidFill>
                <a:latin typeface="Calibri" pitchFamily="34" charset="0"/>
              </a:rPr>
              <a:t>center Pirot</a:t>
            </a:r>
            <a:endParaRPr lang="en-US" altLang="bg-BG" sz="1600" b="1" dirty="0" smtClean="0">
              <a:solidFill>
                <a:srgbClr val="126CBE"/>
              </a:solidFill>
              <a:latin typeface="Calibri" pitchFamily="34" charset="0"/>
            </a:endParaRPr>
          </a:p>
          <a:p>
            <a:pPr algn="just" eaLnBrk="0" fontAlgn="base" hangingPunct="0">
              <a:spcBef>
                <a:spcPct val="0"/>
              </a:spcBef>
              <a:spcAft>
                <a:spcPct val="0"/>
              </a:spcAft>
              <a:tabLst>
                <a:tab pos="228600" algn="l"/>
                <a:tab pos="449263" algn="l"/>
              </a:tabLst>
            </a:pPr>
            <a:endParaRPr lang="en-US" altLang="bg-BG" sz="1600" dirty="0" smtClean="0">
              <a:solidFill>
                <a:srgbClr val="126CBE"/>
              </a:solidFill>
              <a:latin typeface="Calibri" pitchFamily="34" charset="0"/>
            </a:endParaRPr>
          </a:p>
          <a:p>
            <a:pPr algn="just" eaLnBrk="0" fontAlgn="base" hangingPunct="0">
              <a:spcBef>
                <a:spcPct val="0"/>
              </a:spcBef>
              <a:spcAft>
                <a:spcPct val="0"/>
              </a:spcAft>
              <a:tabLst>
                <a:tab pos="228600" algn="l"/>
                <a:tab pos="449263" algn="l"/>
              </a:tabLst>
            </a:pPr>
            <a:r>
              <a:rPr lang="en-US" altLang="bg-BG" sz="1600" b="1" dirty="0" smtClean="0">
                <a:solidFill>
                  <a:srgbClr val="126CBE"/>
                </a:solidFill>
                <a:latin typeface="Calibri" pitchFamily="34" charset="0"/>
              </a:rPr>
              <a:t>Requested </a:t>
            </a:r>
            <a:r>
              <a:rPr lang="en-US" altLang="bg-BG" sz="1600" b="1" dirty="0">
                <a:solidFill>
                  <a:srgbClr val="126CBE"/>
                </a:solidFill>
                <a:latin typeface="Calibri" pitchFamily="34" charset="0"/>
              </a:rPr>
              <a:t>budget: </a:t>
            </a:r>
            <a:r>
              <a:rPr lang="en-US" altLang="bg-BG" sz="1600" b="1" dirty="0" smtClean="0">
                <a:solidFill>
                  <a:srgbClr val="126CBE"/>
                </a:solidFill>
                <a:latin typeface="Calibri" pitchFamily="34" charset="0"/>
              </a:rPr>
              <a:t>589 609,20 Euro                                                          </a:t>
            </a:r>
            <a:r>
              <a:rPr lang="en-US" altLang="bg-BG" sz="1600" b="1" dirty="0">
                <a:solidFill>
                  <a:srgbClr val="126CBE"/>
                </a:solidFill>
                <a:latin typeface="Calibri" pitchFamily="34" charset="0"/>
              </a:rPr>
              <a:t>Total average score: </a:t>
            </a:r>
            <a:r>
              <a:rPr lang="en-US" altLang="bg-BG" sz="1600" b="1" dirty="0" smtClean="0">
                <a:solidFill>
                  <a:srgbClr val="126CBE"/>
                </a:solidFill>
                <a:latin typeface="Calibri" pitchFamily="34" charset="0"/>
              </a:rPr>
              <a:t>88,00</a:t>
            </a:r>
            <a:endParaRPr lang="en-US" altLang="bg-BG" sz="1600" b="1" dirty="0">
              <a:solidFill>
                <a:srgbClr val="126CBE"/>
              </a:solidFill>
              <a:latin typeface="Calibri" pitchFamily="34" charset="0"/>
            </a:endParaRPr>
          </a:p>
        </p:txBody>
      </p:sp>
    </p:spTree>
    <p:extLst>
      <p:ext uri="{BB962C8B-B14F-4D97-AF65-F5344CB8AC3E}">
        <p14:creationId xmlns:p14="http://schemas.microsoft.com/office/powerpoint/2010/main" val="3245340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1680" y="571605"/>
            <a:ext cx="4176380" cy="651778"/>
          </a:xfrm>
        </p:spPr>
        <p:txBody>
          <a:bodyPr>
            <a:normAutofit/>
          </a:bodyPr>
          <a:lstStyle/>
          <a:p>
            <a:r>
              <a:rPr lang="en-US" sz="3200" b="1" dirty="0"/>
              <a:t>Specific </a:t>
            </a:r>
            <a:r>
              <a:rPr lang="en-US" sz="3200" b="1" dirty="0" smtClean="0"/>
              <a:t>Objective 1.1</a:t>
            </a:r>
            <a:endParaRPr lang="en-US" sz="3200" dirty="0"/>
          </a:p>
        </p:txBody>
      </p:sp>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2411010"/>
            <a:ext cx="8640960" cy="3970318"/>
          </a:xfrm>
          <a:prstGeom prst="rect">
            <a:avLst/>
          </a:prstGeom>
        </p:spPr>
        <p:txBody>
          <a:bodyPr wrap="square">
            <a:spAutoFit/>
          </a:bodyPr>
          <a:lstStyle/>
          <a:p>
            <a:pPr algn="just" eaLnBrk="0" fontAlgn="base" hangingPunct="0">
              <a:spcBef>
                <a:spcPct val="0"/>
              </a:spcBef>
              <a:spcAft>
                <a:spcPct val="0"/>
              </a:spcAft>
              <a:tabLst>
                <a:tab pos="228600" algn="l"/>
                <a:tab pos="449263" algn="l"/>
              </a:tabLst>
            </a:pPr>
            <a:endParaRPr lang="en-GB" sz="2000" b="1" dirty="0" smtClean="0">
              <a:solidFill>
                <a:srgbClr val="0070C0"/>
              </a:solidFill>
            </a:endParaRPr>
          </a:p>
          <a:p>
            <a:pPr algn="just" eaLnBrk="0" fontAlgn="base" hangingPunct="0">
              <a:spcBef>
                <a:spcPct val="0"/>
              </a:spcBef>
              <a:spcAft>
                <a:spcPct val="0"/>
              </a:spcAft>
              <a:tabLst>
                <a:tab pos="228600" algn="l"/>
                <a:tab pos="449263" algn="l"/>
              </a:tabLst>
            </a:pPr>
            <a:r>
              <a:rPr lang="en-GB" sz="1900" b="1" dirty="0" smtClean="0">
                <a:solidFill>
                  <a:srgbClr val="0070C0"/>
                </a:solidFill>
              </a:rPr>
              <a:t>Reference No</a:t>
            </a:r>
            <a:r>
              <a:rPr lang="en-GB" sz="1900" b="1" dirty="0">
                <a:solidFill>
                  <a:srgbClr val="0070C0"/>
                </a:solidFill>
              </a:rPr>
              <a:t>: </a:t>
            </a:r>
            <a:r>
              <a:rPr lang="en-GB" sz="1900" b="1" dirty="0" smtClean="0">
                <a:solidFill>
                  <a:srgbClr val="0070C0"/>
                </a:solidFill>
              </a:rPr>
              <a:t>CB007.1.11.319</a:t>
            </a:r>
          </a:p>
          <a:p>
            <a:pPr algn="just" eaLnBrk="0" fontAlgn="base" hangingPunct="0">
              <a:spcBef>
                <a:spcPct val="0"/>
              </a:spcBef>
              <a:spcAft>
                <a:spcPct val="0"/>
              </a:spcAft>
              <a:tabLst>
                <a:tab pos="228600" algn="l"/>
                <a:tab pos="449263" algn="l"/>
              </a:tabLst>
            </a:pPr>
            <a:r>
              <a:rPr lang="en-US" altLang="bg-BG" sz="1900" b="1" dirty="0" smtClean="0">
                <a:solidFill>
                  <a:srgbClr val="0070C0"/>
                </a:solidFill>
              </a:rPr>
              <a:t>Title: </a:t>
            </a:r>
            <a:r>
              <a:rPr lang="en-US" altLang="bg-BG" sz="1900" b="1" u="sng" dirty="0">
                <a:solidFill>
                  <a:srgbClr val="0070C0"/>
                </a:solidFill>
              </a:rPr>
              <a:t>“Development of spa in the region”</a:t>
            </a:r>
            <a:endParaRPr lang="en-US" altLang="bg-BG" sz="1900" b="1" u="sng" dirty="0" smtClean="0">
              <a:solidFill>
                <a:srgbClr val="0070C0"/>
              </a:solidFill>
            </a:endParaRP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a:solidFill>
                  <a:srgbClr val="0070C0"/>
                </a:solidFill>
              </a:rPr>
              <a:t>Brief </a:t>
            </a:r>
            <a:r>
              <a:rPr lang="en-US" altLang="bg-BG" sz="1700" b="1" dirty="0" smtClean="0">
                <a:solidFill>
                  <a:srgbClr val="0070C0"/>
                </a:solidFill>
              </a:rPr>
              <a:t>description: </a:t>
            </a:r>
            <a:r>
              <a:rPr lang="en-US" sz="1600" dirty="0">
                <a:solidFill>
                  <a:srgbClr val="0070C0"/>
                </a:solidFill>
              </a:rPr>
              <a:t>The projects aims at diversification of the tourist products and creation of better living and tourist conditions </a:t>
            </a:r>
            <a:r>
              <a:rPr lang="en-US" sz="1600" dirty="0" smtClean="0">
                <a:solidFill>
                  <a:srgbClr val="0070C0"/>
                </a:solidFill>
              </a:rPr>
              <a:t>through </a:t>
            </a:r>
            <a:r>
              <a:rPr lang="en-US" sz="1600" dirty="0">
                <a:solidFill>
                  <a:srgbClr val="0070C0"/>
                </a:solidFill>
              </a:rPr>
              <a:t>rehabilitation of central green areas in Dolna </a:t>
            </a:r>
            <a:r>
              <a:rPr lang="en-US" sz="1600" dirty="0" smtClean="0">
                <a:solidFill>
                  <a:srgbClr val="0070C0"/>
                </a:solidFill>
              </a:rPr>
              <a:t>Banya (including </a:t>
            </a:r>
            <a:r>
              <a:rPr lang="en-US" sz="1600" dirty="0">
                <a:solidFill>
                  <a:srgbClr val="0070C0"/>
                </a:solidFill>
              </a:rPr>
              <a:t>rehabilitation of the amphitheater in the park, installation of </a:t>
            </a:r>
            <a:r>
              <a:rPr lang="en-US" sz="1600" dirty="0" smtClean="0">
                <a:solidFill>
                  <a:srgbClr val="0070C0"/>
                </a:solidFill>
              </a:rPr>
              <a:t>benches, a fountain and two bridges) and the </a:t>
            </a:r>
            <a:r>
              <a:rPr lang="en-US" sz="1600" dirty="0">
                <a:solidFill>
                  <a:srgbClr val="0070C0"/>
                </a:solidFill>
              </a:rPr>
              <a:t>central square </a:t>
            </a:r>
            <a:r>
              <a:rPr lang="en-US" sz="1600" dirty="0" smtClean="0">
                <a:solidFill>
                  <a:srgbClr val="0070C0"/>
                </a:solidFill>
              </a:rPr>
              <a:t>with the fountains </a:t>
            </a:r>
            <a:r>
              <a:rPr lang="en-US" sz="1600" dirty="0">
                <a:solidFill>
                  <a:srgbClr val="0070C0"/>
                </a:solidFill>
              </a:rPr>
              <a:t>in Niska </a:t>
            </a:r>
            <a:r>
              <a:rPr lang="en-US" sz="1600" dirty="0" smtClean="0">
                <a:solidFill>
                  <a:srgbClr val="0070C0"/>
                </a:solidFill>
              </a:rPr>
              <a:t>Banja.</a:t>
            </a:r>
            <a:endParaRPr lang="en-US" altLang="bg-BG" sz="1600" b="1" dirty="0" smtClean="0">
              <a:solidFill>
                <a:srgbClr val="126CBE"/>
              </a:solidFill>
              <a:latin typeface="Calibri" pitchFamily="34" charset="0"/>
            </a:endParaRPr>
          </a:p>
          <a:p>
            <a:pPr algn="just" eaLnBrk="0" fontAlgn="base" hangingPunct="0">
              <a:spcBef>
                <a:spcPct val="0"/>
              </a:spcBef>
              <a:spcAft>
                <a:spcPct val="0"/>
              </a:spcAft>
              <a:tabLst>
                <a:tab pos="228600" algn="l"/>
                <a:tab pos="449263" algn="l"/>
              </a:tabLst>
            </a:pPr>
            <a:endParaRPr lang="en-US" altLang="bg-BG" sz="1600" b="1" dirty="0" smtClean="0">
              <a:solidFill>
                <a:srgbClr val="126CBE"/>
              </a:solidFill>
              <a:latin typeface="Calibri" pitchFamily="34" charset="0"/>
            </a:endParaRPr>
          </a:p>
          <a:p>
            <a:pPr algn="just" eaLnBrk="0" fontAlgn="base" hangingPunct="0">
              <a:spcBef>
                <a:spcPct val="0"/>
              </a:spcBef>
              <a:spcAft>
                <a:spcPct val="0"/>
              </a:spcAft>
              <a:tabLst>
                <a:tab pos="228600" algn="l"/>
                <a:tab pos="449263" algn="l"/>
              </a:tabLst>
            </a:pPr>
            <a:endParaRPr lang="en-US" altLang="bg-BG" sz="1600" b="1" dirty="0" smtClean="0">
              <a:solidFill>
                <a:srgbClr val="126CBE"/>
              </a:solidFill>
              <a:latin typeface="Calibri" pitchFamily="34" charset="0"/>
            </a:endParaRPr>
          </a:p>
          <a:p>
            <a:pPr algn="just" eaLnBrk="0" fontAlgn="base" hangingPunct="0">
              <a:spcBef>
                <a:spcPct val="0"/>
              </a:spcBef>
              <a:spcAft>
                <a:spcPct val="0"/>
              </a:spcAft>
              <a:tabLst>
                <a:tab pos="228600" algn="l"/>
                <a:tab pos="449263" algn="l"/>
              </a:tabLst>
            </a:pPr>
            <a:r>
              <a:rPr lang="en-US" altLang="bg-BG" sz="1600" b="1" dirty="0" smtClean="0">
                <a:solidFill>
                  <a:srgbClr val="126CBE"/>
                </a:solidFill>
                <a:latin typeface="Calibri" pitchFamily="34" charset="0"/>
              </a:rPr>
              <a:t>Partners</a:t>
            </a:r>
            <a:r>
              <a:rPr lang="en-US" altLang="bg-BG" sz="1600" b="1" dirty="0">
                <a:solidFill>
                  <a:srgbClr val="126CBE"/>
                </a:solidFill>
                <a:latin typeface="Calibri" pitchFamily="34" charset="0"/>
              </a:rPr>
              <a:t>: </a:t>
            </a:r>
          </a:p>
          <a:p>
            <a:pPr algn="just" eaLnBrk="0" fontAlgn="base" hangingPunct="0">
              <a:spcBef>
                <a:spcPct val="0"/>
              </a:spcBef>
              <a:spcAft>
                <a:spcPct val="0"/>
              </a:spcAft>
              <a:tabLst>
                <a:tab pos="228600" algn="l"/>
                <a:tab pos="449263" algn="l"/>
              </a:tabLst>
            </a:pPr>
            <a:r>
              <a:rPr lang="en-US" altLang="bg-BG" sz="1600" b="1" dirty="0">
                <a:solidFill>
                  <a:srgbClr val="126CBE"/>
                </a:solidFill>
                <a:latin typeface="Calibri" pitchFamily="34" charset="0"/>
              </a:rPr>
              <a:t>LP -  	</a:t>
            </a:r>
            <a:r>
              <a:rPr lang="en-US" altLang="bg-BG" sz="1600" b="1" dirty="0" smtClean="0">
                <a:solidFill>
                  <a:srgbClr val="126CBE"/>
                </a:solidFill>
                <a:latin typeface="Calibri" pitchFamily="34" charset="0"/>
              </a:rPr>
              <a:t> </a:t>
            </a:r>
            <a:r>
              <a:rPr lang="en-US" sz="1600" b="1" dirty="0">
                <a:solidFill>
                  <a:srgbClr val="126CBE"/>
                </a:solidFill>
                <a:latin typeface="Calibri" pitchFamily="34" charset="0"/>
              </a:rPr>
              <a:t>Municipality of  </a:t>
            </a:r>
            <a:r>
              <a:rPr lang="en-US" sz="1600" b="1" dirty="0" smtClean="0">
                <a:solidFill>
                  <a:srgbClr val="126CBE"/>
                </a:solidFill>
                <a:latin typeface="Calibri" pitchFamily="34" charset="0"/>
              </a:rPr>
              <a:t>Dolna Banya</a:t>
            </a:r>
          </a:p>
          <a:p>
            <a:pPr algn="just" eaLnBrk="0" fontAlgn="base" hangingPunct="0">
              <a:spcBef>
                <a:spcPct val="0"/>
              </a:spcBef>
              <a:spcAft>
                <a:spcPct val="0"/>
              </a:spcAft>
              <a:tabLst>
                <a:tab pos="228600" algn="l"/>
                <a:tab pos="449263" algn="l"/>
              </a:tabLst>
            </a:pPr>
            <a:r>
              <a:rPr lang="en-US" altLang="bg-BG" sz="1600" b="1" dirty="0" smtClean="0">
                <a:solidFill>
                  <a:srgbClr val="126CBE"/>
                </a:solidFill>
                <a:latin typeface="Calibri" pitchFamily="34" charset="0"/>
              </a:rPr>
              <a:t>PP2 </a:t>
            </a:r>
            <a:r>
              <a:rPr lang="en-US" altLang="bg-BG" sz="1600" b="1" dirty="0">
                <a:solidFill>
                  <a:srgbClr val="126CBE"/>
                </a:solidFill>
                <a:latin typeface="Calibri" pitchFamily="34" charset="0"/>
              </a:rPr>
              <a:t>-  </a:t>
            </a:r>
            <a:r>
              <a:rPr lang="en-US" altLang="bg-BG" sz="1600" b="1" dirty="0" smtClean="0">
                <a:solidFill>
                  <a:srgbClr val="126CBE"/>
                </a:solidFill>
                <a:latin typeface="Calibri" pitchFamily="34" charset="0"/>
              </a:rPr>
              <a:t>Municipality </a:t>
            </a:r>
            <a:r>
              <a:rPr lang="en-US" altLang="bg-BG" sz="1600" b="1" dirty="0">
                <a:solidFill>
                  <a:srgbClr val="126CBE"/>
                </a:solidFill>
                <a:latin typeface="Calibri" pitchFamily="34" charset="0"/>
              </a:rPr>
              <a:t>of Niska </a:t>
            </a:r>
            <a:r>
              <a:rPr lang="en-US" altLang="bg-BG" sz="1600" b="1" dirty="0" smtClean="0">
                <a:solidFill>
                  <a:srgbClr val="126CBE"/>
                </a:solidFill>
                <a:latin typeface="Calibri" pitchFamily="34" charset="0"/>
              </a:rPr>
              <a:t>Banja</a:t>
            </a:r>
          </a:p>
          <a:p>
            <a:pPr algn="just" eaLnBrk="0" fontAlgn="base" hangingPunct="0">
              <a:spcBef>
                <a:spcPct val="0"/>
              </a:spcBef>
              <a:spcAft>
                <a:spcPct val="0"/>
              </a:spcAft>
              <a:tabLst>
                <a:tab pos="228600" algn="l"/>
                <a:tab pos="449263" algn="l"/>
              </a:tabLst>
            </a:pPr>
            <a:endParaRPr lang="en-US" altLang="bg-BG" sz="1600" dirty="0" smtClean="0">
              <a:solidFill>
                <a:srgbClr val="126CBE"/>
              </a:solidFill>
              <a:latin typeface="Calibri" pitchFamily="34" charset="0"/>
            </a:endParaRPr>
          </a:p>
          <a:p>
            <a:pPr algn="just" eaLnBrk="0" fontAlgn="base" hangingPunct="0">
              <a:spcBef>
                <a:spcPct val="0"/>
              </a:spcBef>
              <a:spcAft>
                <a:spcPct val="0"/>
              </a:spcAft>
              <a:tabLst>
                <a:tab pos="228600" algn="l"/>
                <a:tab pos="449263" algn="l"/>
              </a:tabLst>
            </a:pPr>
            <a:r>
              <a:rPr lang="en-US" altLang="bg-BG" sz="1600" b="1" dirty="0" smtClean="0">
                <a:solidFill>
                  <a:srgbClr val="126CBE"/>
                </a:solidFill>
                <a:latin typeface="Calibri" pitchFamily="34" charset="0"/>
              </a:rPr>
              <a:t>Requested </a:t>
            </a:r>
            <a:r>
              <a:rPr lang="en-US" altLang="bg-BG" sz="1600" b="1" dirty="0">
                <a:solidFill>
                  <a:srgbClr val="126CBE"/>
                </a:solidFill>
                <a:latin typeface="Calibri" pitchFamily="34" charset="0"/>
              </a:rPr>
              <a:t>budget: </a:t>
            </a:r>
            <a:r>
              <a:rPr lang="en-US" altLang="bg-BG" sz="1600" b="1" dirty="0" smtClean="0">
                <a:solidFill>
                  <a:srgbClr val="126CBE"/>
                </a:solidFill>
                <a:latin typeface="Calibri" pitchFamily="34" charset="0"/>
              </a:rPr>
              <a:t>550 891,43 Euro                                                          </a:t>
            </a:r>
            <a:r>
              <a:rPr lang="en-US" altLang="bg-BG" sz="1600" b="1" dirty="0">
                <a:solidFill>
                  <a:srgbClr val="126CBE"/>
                </a:solidFill>
                <a:latin typeface="Calibri" pitchFamily="34" charset="0"/>
              </a:rPr>
              <a:t>Total average score: </a:t>
            </a:r>
            <a:r>
              <a:rPr lang="en-US" altLang="bg-BG" sz="1600" b="1" dirty="0" smtClean="0">
                <a:solidFill>
                  <a:srgbClr val="126CBE"/>
                </a:solidFill>
                <a:latin typeface="Calibri" pitchFamily="34" charset="0"/>
              </a:rPr>
              <a:t>88,00</a:t>
            </a:r>
            <a:endParaRPr lang="en-US" altLang="bg-BG" sz="1600" b="1" dirty="0">
              <a:solidFill>
                <a:srgbClr val="126CBE"/>
              </a:solidFill>
              <a:latin typeface="Calibri" pitchFamily="34" charset="0"/>
            </a:endParaRPr>
          </a:p>
        </p:txBody>
      </p:sp>
    </p:spTree>
    <p:extLst>
      <p:ext uri="{BB962C8B-B14F-4D97-AF65-F5344CB8AC3E}">
        <p14:creationId xmlns:p14="http://schemas.microsoft.com/office/powerpoint/2010/main" val="1263400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49215" y="2420888"/>
            <a:ext cx="8016042" cy="1338828"/>
          </a:xfrm>
          <a:prstGeom prst="rect">
            <a:avLst/>
          </a:prstGeom>
        </p:spPr>
        <p:txBody>
          <a:bodyPr wrap="square">
            <a:spAutoFit/>
          </a:bodyPr>
          <a:lstStyle/>
          <a:p>
            <a:r>
              <a:rPr lang="en-US" sz="2700" b="1" u="sng" dirty="0" smtClean="0">
                <a:solidFill>
                  <a:srgbClr val="FFC000"/>
                </a:solidFill>
              </a:rPr>
              <a:t>Youths</a:t>
            </a:r>
          </a:p>
          <a:p>
            <a:r>
              <a:rPr lang="en-US" sz="2700" dirty="0" smtClean="0"/>
              <a:t>Specific </a:t>
            </a:r>
            <a:r>
              <a:rPr lang="en-US" sz="2700" dirty="0"/>
              <a:t>objective 2.1: Skills &amp; Entrepreneurship;</a:t>
            </a:r>
          </a:p>
          <a:p>
            <a:r>
              <a:rPr lang="en-US" sz="2700" dirty="0"/>
              <a:t>Specific objective 2.2: People-To-People Networking.</a:t>
            </a:r>
          </a:p>
        </p:txBody>
      </p:sp>
      <p:sp>
        <p:nvSpPr>
          <p:cNvPr id="6" name="Rectangle 5"/>
          <p:cNvSpPr/>
          <p:nvPr/>
        </p:nvSpPr>
        <p:spPr>
          <a:xfrm>
            <a:off x="1835696" y="571606"/>
            <a:ext cx="3888432" cy="584775"/>
          </a:xfrm>
          <a:prstGeom prst="rect">
            <a:avLst/>
          </a:prstGeom>
        </p:spPr>
        <p:txBody>
          <a:bodyPr wrap="square">
            <a:spAutoFit/>
          </a:bodyPr>
          <a:lstStyle/>
          <a:p>
            <a:pPr lvl="0" algn="ctr">
              <a:spcBef>
                <a:spcPct val="20000"/>
              </a:spcBef>
              <a:defRPr/>
            </a:pPr>
            <a:r>
              <a:rPr lang="en-US" sz="3200" b="1" dirty="0" smtClean="0">
                <a:solidFill>
                  <a:schemeClr val="bg1"/>
                </a:solidFill>
              </a:rPr>
              <a:t>Priority Axis 2</a:t>
            </a:r>
            <a:endParaRPr lang="en-US" sz="3200" b="1" dirty="0">
              <a:solidFill>
                <a:schemeClr val="bg1"/>
              </a:solidFill>
            </a:endParaRPr>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r="24927"/>
          <a:stretch/>
        </p:blipFill>
        <p:spPr>
          <a:xfrm>
            <a:off x="749215" y="4077073"/>
            <a:ext cx="2454633" cy="1841846"/>
          </a:xfrm>
          <a:prstGeom prst="rect">
            <a:avLst/>
          </a:prstGeom>
          <a:ln>
            <a:solidFill>
              <a:schemeClr val="bg1">
                <a:lumMod val="65000"/>
              </a:schemeClr>
            </a:solidFill>
          </a:ln>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8504" y="4070946"/>
            <a:ext cx="2437464" cy="1841846"/>
          </a:xfrm>
          <a:prstGeom prst="rect">
            <a:avLst/>
          </a:prstGeom>
          <a:ln>
            <a:solidFill>
              <a:schemeClr val="bg1">
                <a:lumMod val="65000"/>
              </a:schemeClr>
            </a:solidFill>
          </a:ln>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00191" y="4077073"/>
            <a:ext cx="2465065" cy="1848799"/>
          </a:xfrm>
          <a:prstGeom prst="rect">
            <a:avLst/>
          </a:prstGeom>
          <a:ln>
            <a:solidFill>
              <a:schemeClr val="bg1">
                <a:lumMod val="65000"/>
              </a:schemeClr>
            </a:solidFill>
          </a:ln>
        </p:spPr>
      </p:pic>
    </p:spTree>
    <p:extLst>
      <p:ext uri="{BB962C8B-B14F-4D97-AF65-F5344CB8AC3E}">
        <p14:creationId xmlns:p14="http://schemas.microsoft.com/office/powerpoint/2010/main" val="864349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35696" y="571606"/>
            <a:ext cx="3888432" cy="584775"/>
          </a:xfrm>
          <a:prstGeom prst="rect">
            <a:avLst/>
          </a:prstGeom>
        </p:spPr>
        <p:txBody>
          <a:bodyPr wrap="square">
            <a:spAutoFit/>
          </a:bodyPr>
          <a:lstStyle/>
          <a:p>
            <a:pPr lvl="0" algn="ctr">
              <a:spcBef>
                <a:spcPct val="20000"/>
              </a:spcBef>
              <a:defRPr/>
            </a:pPr>
            <a:r>
              <a:rPr lang="en-US" sz="3200" b="1" dirty="0" smtClean="0">
                <a:solidFill>
                  <a:schemeClr val="bg1"/>
                </a:solidFill>
              </a:rPr>
              <a:t>Priority Axis 1</a:t>
            </a:r>
            <a:endParaRPr lang="en-US" sz="3200" b="1" dirty="0">
              <a:solidFill>
                <a:schemeClr val="bg1"/>
              </a:solidFill>
            </a:endParaRPr>
          </a:p>
        </p:txBody>
      </p:sp>
      <p:sp>
        <p:nvSpPr>
          <p:cNvPr id="3" name="Rectangle 2"/>
          <p:cNvSpPr/>
          <p:nvPr/>
        </p:nvSpPr>
        <p:spPr>
          <a:xfrm>
            <a:off x="732422" y="2276872"/>
            <a:ext cx="8016042" cy="1631216"/>
          </a:xfrm>
          <a:prstGeom prst="rect">
            <a:avLst/>
          </a:prstGeom>
        </p:spPr>
        <p:txBody>
          <a:bodyPr wrap="square">
            <a:spAutoFit/>
          </a:bodyPr>
          <a:lstStyle/>
          <a:p>
            <a:r>
              <a:rPr lang="en-US" sz="2500" b="1" u="sng" dirty="0">
                <a:solidFill>
                  <a:srgbClr val="993366"/>
                </a:solidFill>
              </a:rPr>
              <a:t>Sustainable Tourism</a:t>
            </a:r>
            <a:endParaRPr lang="en-US" sz="2500" b="1" u="sng" dirty="0" smtClean="0">
              <a:solidFill>
                <a:srgbClr val="993366"/>
              </a:solidFill>
            </a:endParaRPr>
          </a:p>
          <a:p>
            <a:r>
              <a:rPr lang="en-US" sz="2500" dirty="0" smtClean="0"/>
              <a:t>Specific </a:t>
            </a:r>
            <a:r>
              <a:rPr lang="en-US" sz="2500" dirty="0"/>
              <a:t>objective 1.1: Tourist Attractiveness;</a:t>
            </a:r>
          </a:p>
          <a:p>
            <a:r>
              <a:rPr lang="en-US" sz="2500" dirty="0"/>
              <a:t>Specific objective 1.2: Cross-Border Touristic Product;</a:t>
            </a:r>
          </a:p>
          <a:p>
            <a:r>
              <a:rPr lang="en-US" sz="2500" dirty="0"/>
              <a:t>Specific objective 1.3: People-To-People Networking.</a:t>
            </a:r>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b="6609"/>
          <a:stretch/>
        </p:blipFill>
        <p:spPr>
          <a:xfrm>
            <a:off x="3419872" y="4357837"/>
            <a:ext cx="2512635" cy="1733504"/>
          </a:xfrm>
          <a:prstGeom prst="rect">
            <a:avLst/>
          </a:prstGeom>
          <a:ln>
            <a:solidFill>
              <a:schemeClr val="bg1">
                <a:lumMod val="50000"/>
              </a:schemeClr>
            </a:solidFill>
          </a:ln>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b="6027"/>
          <a:stretch/>
        </p:blipFill>
        <p:spPr>
          <a:xfrm>
            <a:off x="732422" y="4357837"/>
            <a:ext cx="2471426" cy="1741863"/>
          </a:xfrm>
          <a:prstGeom prst="rect">
            <a:avLst/>
          </a:prstGeom>
          <a:ln>
            <a:solidFill>
              <a:schemeClr val="bg1">
                <a:lumMod val="50000"/>
              </a:schemeClr>
            </a:solidFill>
          </a:ln>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48208" y="4366196"/>
            <a:ext cx="2600256" cy="1733504"/>
          </a:xfrm>
          <a:prstGeom prst="rect">
            <a:avLst/>
          </a:prstGeom>
          <a:ln>
            <a:solidFill>
              <a:schemeClr val="bg1">
                <a:lumMod val="50000"/>
              </a:schemeClr>
            </a:solidFill>
          </a:ln>
        </p:spPr>
      </p:pic>
    </p:spTree>
    <p:extLst>
      <p:ext uri="{BB962C8B-B14F-4D97-AF65-F5344CB8AC3E}">
        <p14:creationId xmlns:p14="http://schemas.microsoft.com/office/powerpoint/2010/main" val="1357302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65190" y="2924944"/>
            <a:ext cx="8016042" cy="2800767"/>
          </a:xfrm>
          <a:prstGeom prst="rect">
            <a:avLst/>
          </a:prstGeom>
        </p:spPr>
        <p:txBody>
          <a:bodyPr wrap="square">
            <a:spAutoFit/>
          </a:bodyPr>
          <a:lstStyle/>
          <a:p>
            <a:pPr lvl="0" algn="ctr">
              <a:spcBef>
                <a:spcPct val="20000"/>
              </a:spcBef>
              <a:defRPr/>
            </a:pPr>
            <a:r>
              <a:rPr lang="en-US" sz="4000" b="1" dirty="0" smtClean="0">
                <a:solidFill>
                  <a:srgbClr val="126CBE"/>
                </a:solidFill>
              </a:rPr>
              <a:t>Projects proposed for funding under Priority </a:t>
            </a:r>
            <a:r>
              <a:rPr lang="en-US" sz="4000" b="1" dirty="0">
                <a:solidFill>
                  <a:srgbClr val="126CBE"/>
                </a:solidFill>
              </a:rPr>
              <a:t>Axis 2</a:t>
            </a:r>
            <a:endParaRPr lang="en-US" sz="4000" b="1" dirty="0" smtClean="0">
              <a:solidFill>
                <a:srgbClr val="126CBE"/>
              </a:solidFill>
            </a:endParaRPr>
          </a:p>
          <a:p>
            <a:pPr lvl="0" algn="ctr">
              <a:spcBef>
                <a:spcPct val="20000"/>
              </a:spcBef>
              <a:defRPr/>
            </a:pPr>
            <a:endParaRPr lang="en-US" sz="4000" b="1" dirty="0">
              <a:solidFill>
                <a:srgbClr val="126CBE"/>
              </a:solidFill>
            </a:endParaRPr>
          </a:p>
          <a:p>
            <a:pPr lvl="0" algn="ctr">
              <a:spcBef>
                <a:spcPct val="20000"/>
              </a:spcBef>
              <a:defRPr/>
            </a:pPr>
            <a:r>
              <a:rPr lang="en-US" sz="4000" dirty="0" smtClean="0"/>
              <a:t>Financial allocation </a:t>
            </a:r>
            <a:r>
              <a:rPr lang="en-US" sz="4000" b="1" dirty="0" smtClean="0">
                <a:solidFill>
                  <a:srgbClr val="C00000"/>
                </a:solidFill>
              </a:rPr>
              <a:t>2015 - 2017</a:t>
            </a:r>
            <a:endParaRPr lang="en-US" sz="4000" b="1" dirty="0">
              <a:solidFill>
                <a:srgbClr val="C00000"/>
              </a:solidFill>
            </a:endParaRPr>
          </a:p>
        </p:txBody>
      </p:sp>
    </p:spTree>
    <p:extLst>
      <p:ext uri="{BB962C8B-B14F-4D97-AF65-F5344CB8AC3E}">
        <p14:creationId xmlns:p14="http://schemas.microsoft.com/office/powerpoint/2010/main" val="1417767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1680" y="571605"/>
            <a:ext cx="4176380" cy="651778"/>
          </a:xfrm>
        </p:spPr>
        <p:txBody>
          <a:bodyPr>
            <a:normAutofit/>
          </a:bodyPr>
          <a:lstStyle/>
          <a:p>
            <a:r>
              <a:rPr lang="en-US" sz="3200" b="1" dirty="0"/>
              <a:t>Specific </a:t>
            </a:r>
            <a:r>
              <a:rPr lang="en-US" sz="3200" b="1" dirty="0" smtClean="0"/>
              <a:t>Objective 2.1</a:t>
            </a:r>
            <a:endParaRPr lang="en-US" sz="3200" dirty="0"/>
          </a:p>
        </p:txBody>
      </p:sp>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2272511"/>
            <a:ext cx="8640960" cy="4108817"/>
          </a:xfrm>
          <a:prstGeom prst="rect">
            <a:avLst/>
          </a:prstGeom>
        </p:spPr>
        <p:txBody>
          <a:bodyPr wrap="square">
            <a:spAutoFit/>
          </a:bodyPr>
          <a:lstStyle/>
          <a:p>
            <a:pPr algn="just" eaLnBrk="0" fontAlgn="base" hangingPunct="0">
              <a:spcBef>
                <a:spcPct val="0"/>
              </a:spcBef>
              <a:spcAft>
                <a:spcPct val="0"/>
              </a:spcAft>
              <a:tabLst>
                <a:tab pos="228600" algn="l"/>
                <a:tab pos="449263" algn="l"/>
              </a:tabLst>
            </a:pPr>
            <a:r>
              <a:rPr lang="en-GB" sz="2000" b="1" dirty="0">
                <a:solidFill>
                  <a:srgbClr val="0070C0"/>
                </a:solidFill>
              </a:rPr>
              <a:t>Reference No: </a:t>
            </a:r>
            <a:r>
              <a:rPr lang="en-GB" sz="2000" b="1" dirty="0" smtClean="0">
                <a:solidFill>
                  <a:srgbClr val="0070C0"/>
                </a:solidFill>
              </a:rPr>
              <a:t>CB007.1.21.343</a:t>
            </a:r>
          </a:p>
          <a:p>
            <a:pPr algn="just" eaLnBrk="0" fontAlgn="base" hangingPunct="0">
              <a:spcBef>
                <a:spcPct val="0"/>
              </a:spcBef>
              <a:spcAft>
                <a:spcPct val="0"/>
              </a:spcAft>
              <a:tabLst>
                <a:tab pos="228600" algn="l"/>
                <a:tab pos="449263" algn="l"/>
              </a:tabLst>
            </a:pPr>
            <a:r>
              <a:rPr lang="en-US" altLang="bg-BG" sz="2000" b="1" dirty="0" smtClean="0">
                <a:solidFill>
                  <a:srgbClr val="0070C0"/>
                </a:solidFill>
              </a:rPr>
              <a:t>Title: </a:t>
            </a:r>
            <a:r>
              <a:rPr lang="en-US" altLang="bg-BG" sz="2000" b="1" u="sng" dirty="0">
                <a:solidFill>
                  <a:srgbClr val="0070C0"/>
                </a:solidFill>
              </a:rPr>
              <a:t>“Grounds for better future of our youth”</a:t>
            </a:r>
            <a:endParaRPr lang="en-US" altLang="bg-BG" sz="2000" b="1" u="sng" dirty="0" smtClean="0">
              <a:solidFill>
                <a:srgbClr val="0070C0"/>
              </a:solidFill>
            </a:endParaRP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a:solidFill>
                  <a:srgbClr val="0070C0"/>
                </a:solidFill>
              </a:rPr>
              <a:t>Brief description: </a:t>
            </a:r>
            <a:r>
              <a:rPr lang="en-US" altLang="bg-BG" sz="1700" dirty="0" smtClean="0">
                <a:solidFill>
                  <a:srgbClr val="0070C0"/>
                </a:solidFill>
              </a:rPr>
              <a:t>The project envisages reconstruction </a:t>
            </a:r>
            <a:r>
              <a:rPr lang="en-US" altLang="bg-BG" sz="1700" dirty="0">
                <a:solidFill>
                  <a:srgbClr val="0070C0"/>
                </a:solidFill>
              </a:rPr>
              <a:t>of </a:t>
            </a:r>
            <a:r>
              <a:rPr lang="en-US" altLang="bg-BG" sz="1700" dirty="0" smtClean="0">
                <a:solidFill>
                  <a:srgbClr val="0070C0"/>
                </a:solidFill>
              </a:rPr>
              <a:t>two </a:t>
            </a:r>
            <a:r>
              <a:rPr lang="en-US" altLang="bg-BG" sz="1700" dirty="0">
                <a:solidFill>
                  <a:srgbClr val="0070C0"/>
                </a:solidFill>
              </a:rPr>
              <a:t>playgrounds and the adjacent green areas in Martinovo and Jelezna </a:t>
            </a:r>
            <a:r>
              <a:rPr lang="en-US" altLang="bg-BG" sz="1700" dirty="0" smtClean="0">
                <a:solidFill>
                  <a:srgbClr val="0070C0"/>
                </a:solidFill>
              </a:rPr>
              <a:t>villages </a:t>
            </a:r>
            <a:r>
              <a:rPr lang="en-US" altLang="bg-BG" sz="1700" dirty="0">
                <a:solidFill>
                  <a:srgbClr val="0070C0"/>
                </a:solidFill>
              </a:rPr>
              <a:t>and Cultural-Educational Center </a:t>
            </a:r>
            <a:r>
              <a:rPr lang="en-US" altLang="bg-BG" sz="1700" dirty="0" smtClean="0">
                <a:solidFill>
                  <a:srgbClr val="0070C0"/>
                </a:solidFill>
              </a:rPr>
              <a:t>in Boljevac, providing youths </a:t>
            </a:r>
            <a:r>
              <a:rPr lang="en-US" altLang="bg-BG" sz="1700" dirty="0">
                <a:solidFill>
                  <a:srgbClr val="0070C0"/>
                </a:solidFill>
              </a:rPr>
              <a:t>with proper facilities for their </a:t>
            </a:r>
            <a:r>
              <a:rPr lang="en-US" altLang="bg-BG" sz="1700" dirty="0" smtClean="0">
                <a:solidFill>
                  <a:srgbClr val="0070C0"/>
                </a:solidFill>
              </a:rPr>
              <a:t>activities and creating an attractive </a:t>
            </a:r>
            <a:r>
              <a:rPr lang="en-US" altLang="bg-BG" sz="1700" dirty="0">
                <a:solidFill>
                  <a:srgbClr val="0070C0"/>
                </a:solidFill>
              </a:rPr>
              <a:t>learning and living </a:t>
            </a:r>
            <a:r>
              <a:rPr lang="en-US" altLang="bg-BG" sz="1700" dirty="0" smtClean="0">
                <a:solidFill>
                  <a:srgbClr val="0070C0"/>
                </a:solidFill>
              </a:rPr>
              <a:t>environment. Organization of workshops </a:t>
            </a:r>
            <a:r>
              <a:rPr lang="en-US" altLang="bg-BG" sz="1700" dirty="0">
                <a:solidFill>
                  <a:srgbClr val="0070C0"/>
                </a:solidFill>
              </a:rPr>
              <a:t>on youth </a:t>
            </a:r>
            <a:r>
              <a:rPr lang="en-US" altLang="bg-BG" sz="1700" dirty="0" smtClean="0">
                <a:solidFill>
                  <a:srgbClr val="0070C0"/>
                </a:solidFill>
              </a:rPr>
              <a:t>entrepreneurship and elaboration of research </a:t>
            </a:r>
            <a:r>
              <a:rPr lang="en-US" altLang="bg-BG" sz="1700" dirty="0">
                <a:solidFill>
                  <a:srgbClr val="0070C0"/>
                </a:solidFill>
              </a:rPr>
              <a:t>analysis and Local Policy Guide on youth </a:t>
            </a:r>
            <a:r>
              <a:rPr lang="en-US" altLang="bg-BG" sz="1700" dirty="0" smtClean="0">
                <a:solidFill>
                  <a:srgbClr val="0070C0"/>
                </a:solidFill>
              </a:rPr>
              <a:t>entrepreneurship are also planned.</a:t>
            </a: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a:solidFill>
                  <a:srgbClr val="0070C0"/>
                </a:solidFill>
              </a:rPr>
              <a:t>Partners: </a:t>
            </a:r>
          </a:p>
          <a:p>
            <a:pPr algn="just" eaLnBrk="0" fontAlgn="base" hangingPunct="0">
              <a:spcBef>
                <a:spcPct val="0"/>
              </a:spcBef>
              <a:spcAft>
                <a:spcPct val="0"/>
              </a:spcAft>
              <a:tabLst>
                <a:tab pos="228600" algn="l"/>
                <a:tab pos="449263" algn="l"/>
              </a:tabLst>
            </a:pPr>
            <a:r>
              <a:rPr lang="en-US" altLang="bg-BG" sz="1700" b="1" dirty="0">
                <a:solidFill>
                  <a:srgbClr val="0070C0"/>
                </a:solidFill>
              </a:rPr>
              <a:t>LP - </a:t>
            </a:r>
            <a:r>
              <a:rPr lang="en-US" altLang="bg-BG" sz="1700" b="1" dirty="0" smtClean="0">
                <a:solidFill>
                  <a:srgbClr val="0070C0"/>
                </a:solidFill>
              </a:rPr>
              <a:t>  Cultural-Educational </a:t>
            </a:r>
            <a:r>
              <a:rPr lang="en-US" altLang="bg-BG" sz="1700" b="1" dirty="0">
                <a:solidFill>
                  <a:srgbClr val="0070C0"/>
                </a:solidFill>
              </a:rPr>
              <a:t>Center Boljevac</a:t>
            </a:r>
          </a:p>
          <a:p>
            <a:pPr algn="just" eaLnBrk="0" fontAlgn="base" hangingPunct="0">
              <a:spcBef>
                <a:spcPct val="0"/>
              </a:spcBef>
              <a:spcAft>
                <a:spcPct val="0"/>
              </a:spcAft>
              <a:tabLst>
                <a:tab pos="228600" algn="l"/>
                <a:tab pos="449263" algn="l"/>
              </a:tabLst>
            </a:pPr>
            <a:r>
              <a:rPr lang="en-US" altLang="bg-BG" sz="1700" b="1" dirty="0">
                <a:solidFill>
                  <a:srgbClr val="0070C0"/>
                </a:solidFill>
              </a:rPr>
              <a:t>PP2 - Municipality of Chiprovtsi</a:t>
            </a:r>
            <a:endParaRPr lang="en-US" altLang="bg-BG" sz="1700" b="1" dirty="0" smtClean="0">
              <a:solidFill>
                <a:srgbClr val="0070C0"/>
              </a:solidFill>
            </a:endParaRP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Requested </a:t>
            </a:r>
            <a:r>
              <a:rPr lang="en-US" altLang="bg-BG" sz="1700" b="1" dirty="0">
                <a:solidFill>
                  <a:srgbClr val="0070C0"/>
                </a:solidFill>
              </a:rPr>
              <a:t>budget: 514 </a:t>
            </a:r>
            <a:r>
              <a:rPr lang="en-US" altLang="bg-BG" sz="1700" b="1" dirty="0" smtClean="0">
                <a:solidFill>
                  <a:srgbClr val="0070C0"/>
                </a:solidFill>
              </a:rPr>
              <a:t>990,20 Euro                                                           Total </a:t>
            </a:r>
            <a:r>
              <a:rPr lang="en-US" altLang="bg-BG" sz="1700" b="1" dirty="0">
                <a:solidFill>
                  <a:srgbClr val="0070C0"/>
                </a:solidFill>
              </a:rPr>
              <a:t>average score: </a:t>
            </a:r>
            <a:r>
              <a:rPr lang="en-US" altLang="bg-BG" sz="1700" b="1" dirty="0" smtClean="0">
                <a:solidFill>
                  <a:srgbClr val="0070C0"/>
                </a:solidFill>
              </a:rPr>
              <a:t>96.00</a:t>
            </a:r>
            <a:endParaRPr lang="en-US" altLang="bg-BG" sz="1700" b="1" dirty="0">
              <a:solidFill>
                <a:srgbClr val="0070C0"/>
              </a:solidFill>
            </a:endParaRPr>
          </a:p>
        </p:txBody>
      </p:sp>
    </p:spTree>
    <p:extLst>
      <p:ext uri="{BB962C8B-B14F-4D97-AF65-F5344CB8AC3E}">
        <p14:creationId xmlns:p14="http://schemas.microsoft.com/office/powerpoint/2010/main" val="1456068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1680" y="571605"/>
            <a:ext cx="4176380" cy="651778"/>
          </a:xfrm>
        </p:spPr>
        <p:txBody>
          <a:bodyPr>
            <a:normAutofit/>
          </a:bodyPr>
          <a:lstStyle/>
          <a:p>
            <a:r>
              <a:rPr lang="en-US" sz="3200" b="1" dirty="0"/>
              <a:t>Specific </a:t>
            </a:r>
            <a:r>
              <a:rPr lang="en-US" sz="3200" b="1" dirty="0" smtClean="0"/>
              <a:t>Objective 2.1</a:t>
            </a:r>
            <a:endParaRPr lang="en-US" sz="3200" dirty="0"/>
          </a:p>
        </p:txBody>
      </p:sp>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2232238"/>
            <a:ext cx="8640960" cy="4462760"/>
          </a:xfrm>
          <a:prstGeom prst="rect">
            <a:avLst/>
          </a:prstGeom>
        </p:spPr>
        <p:txBody>
          <a:bodyPr wrap="square">
            <a:spAutoFit/>
          </a:bodyPr>
          <a:lstStyle/>
          <a:p>
            <a:pPr algn="just" eaLnBrk="0" fontAlgn="base" hangingPunct="0">
              <a:spcBef>
                <a:spcPct val="0"/>
              </a:spcBef>
              <a:spcAft>
                <a:spcPct val="0"/>
              </a:spcAft>
              <a:tabLst>
                <a:tab pos="228600" algn="l"/>
                <a:tab pos="449263" algn="l"/>
              </a:tabLst>
            </a:pPr>
            <a:r>
              <a:rPr lang="en-GB" sz="2000" b="1" dirty="0">
                <a:solidFill>
                  <a:srgbClr val="0070C0"/>
                </a:solidFill>
              </a:rPr>
              <a:t>Reference No: </a:t>
            </a:r>
            <a:r>
              <a:rPr lang="en-GB" sz="2000" b="1" dirty="0" smtClean="0">
                <a:solidFill>
                  <a:srgbClr val="0070C0"/>
                </a:solidFill>
              </a:rPr>
              <a:t>CB007.1.21.129</a:t>
            </a:r>
          </a:p>
          <a:p>
            <a:pPr algn="just" eaLnBrk="0" fontAlgn="base" hangingPunct="0">
              <a:spcBef>
                <a:spcPct val="0"/>
              </a:spcBef>
              <a:spcAft>
                <a:spcPct val="0"/>
              </a:spcAft>
              <a:tabLst>
                <a:tab pos="228600" algn="l"/>
                <a:tab pos="449263" algn="l"/>
              </a:tabLst>
            </a:pPr>
            <a:r>
              <a:rPr lang="en-US" altLang="bg-BG" sz="2000" b="1" dirty="0" smtClean="0">
                <a:solidFill>
                  <a:srgbClr val="0070C0"/>
                </a:solidFill>
              </a:rPr>
              <a:t>Title: </a:t>
            </a:r>
            <a:r>
              <a:rPr lang="en-US" altLang="bg-BG" sz="2000" b="1" u="sng" dirty="0">
                <a:solidFill>
                  <a:srgbClr val="0070C0"/>
                </a:solidFill>
              </a:rPr>
              <a:t>“Development of diagnostic centres for postural and musculoskeletal disorders in school children in Serbia and Bulgaria</a:t>
            </a:r>
            <a:r>
              <a:rPr lang="en-US" altLang="bg-BG" sz="2000" b="1" u="sng" dirty="0" smtClean="0">
                <a:solidFill>
                  <a:srgbClr val="0070C0"/>
                </a:solidFill>
              </a:rPr>
              <a:t>”</a:t>
            </a:r>
          </a:p>
          <a:p>
            <a:pPr algn="just" eaLnBrk="0" fontAlgn="base" hangingPunct="0">
              <a:spcBef>
                <a:spcPct val="0"/>
              </a:spcBef>
              <a:spcAft>
                <a:spcPct val="0"/>
              </a:spcAft>
              <a:tabLst>
                <a:tab pos="228600" algn="l"/>
                <a:tab pos="449263" algn="l"/>
              </a:tabLst>
            </a:pPr>
            <a:endParaRPr lang="en-US" altLang="bg-BG" sz="2000" b="1" u="sng" dirty="0" smtClean="0">
              <a:solidFill>
                <a:srgbClr val="0070C0"/>
              </a:solidFill>
            </a:endParaRP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Brief </a:t>
            </a:r>
            <a:r>
              <a:rPr lang="en-US" altLang="bg-BG" sz="1700" b="1" dirty="0">
                <a:solidFill>
                  <a:srgbClr val="0070C0"/>
                </a:solidFill>
              </a:rPr>
              <a:t>description: </a:t>
            </a:r>
            <a:r>
              <a:rPr lang="en-US" altLang="bg-BG" sz="1700" dirty="0">
                <a:solidFill>
                  <a:srgbClr val="0070C0"/>
                </a:solidFill>
              </a:rPr>
              <a:t>Two diagnostic centers </a:t>
            </a:r>
            <a:r>
              <a:rPr lang="en-US" altLang="bg-BG" sz="1700" dirty="0" smtClean="0">
                <a:solidFill>
                  <a:srgbClr val="0070C0"/>
                </a:solidFill>
              </a:rPr>
              <a:t>in </a:t>
            </a:r>
            <a:r>
              <a:rPr lang="en-US" altLang="bg-BG" sz="1700" dirty="0">
                <a:solidFill>
                  <a:srgbClr val="0070C0"/>
                </a:solidFill>
              </a:rPr>
              <a:t>Knjazevac and Vidin will be developed and equipped with state-of-the-art </a:t>
            </a:r>
            <a:r>
              <a:rPr lang="en-US" altLang="bg-BG" sz="1700" dirty="0" smtClean="0">
                <a:solidFill>
                  <a:srgbClr val="0070C0"/>
                </a:solidFill>
              </a:rPr>
              <a:t>metric technology, </a:t>
            </a:r>
            <a:r>
              <a:rPr lang="en-US" altLang="bg-BG" sz="1700" dirty="0">
                <a:solidFill>
                  <a:srgbClr val="0070C0"/>
                </a:solidFill>
              </a:rPr>
              <a:t>allowing </a:t>
            </a:r>
            <a:r>
              <a:rPr lang="en-US" altLang="bg-BG" sz="1700" dirty="0" smtClean="0">
                <a:solidFill>
                  <a:srgbClr val="0070C0"/>
                </a:solidFill>
              </a:rPr>
              <a:t>rapid </a:t>
            </a:r>
            <a:r>
              <a:rPr lang="en-US" altLang="bg-BG" sz="1700" dirty="0">
                <a:solidFill>
                  <a:srgbClr val="0070C0"/>
                </a:solidFill>
              </a:rPr>
              <a:t>static and dynamic postural and spinal analysis. The facilities will </a:t>
            </a:r>
            <a:r>
              <a:rPr lang="en-US" altLang="bg-BG" sz="1700" dirty="0" smtClean="0">
                <a:solidFill>
                  <a:srgbClr val="0070C0"/>
                </a:solidFill>
              </a:rPr>
              <a:t>provide non-invasive</a:t>
            </a:r>
            <a:r>
              <a:rPr lang="en-US" altLang="bg-BG" sz="1700" dirty="0">
                <a:solidFill>
                  <a:srgbClr val="0070C0"/>
                </a:solidFill>
              </a:rPr>
              <a:t>, radiation-free screening </a:t>
            </a:r>
            <a:r>
              <a:rPr lang="en-US" altLang="bg-BG" sz="1700" dirty="0" smtClean="0">
                <a:solidFill>
                  <a:srgbClr val="0070C0"/>
                </a:solidFill>
              </a:rPr>
              <a:t>while the </a:t>
            </a:r>
            <a:r>
              <a:rPr lang="en-US" altLang="bg-BG" sz="1700" dirty="0">
                <a:solidFill>
                  <a:srgbClr val="0070C0"/>
                </a:solidFill>
              </a:rPr>
              <a:t>detected conditions will be treated by courses of corrective gymnastics. The positive results </a:t>
            </a:r>
            <a:r>
              <a:rPr lang="en-US" altLang="bg-BG" sz="1700" dirty="0" smtClean="0">
                <a:solidFill>
                  <a:srgbClr val="0070C0"/>
                </a:solidFill>
              </a:rPr>
              <a:t>will </a:t>
            </a:r>
            <a:r>
              <a:rPr lang="en-US" altLang="bg-BG" sz="1700" dirty="0">
                <a:solidFill>
                  <a:srgbClr val="0070C0"/>
                </a:solidFill>
              </a:rPr>
              <a:t>be demonstrated during a common sports event in </a:t>
            </a:r>
            <a:r>
              <a:rPr lang="en-US" altLang="bg-BG" sz="1700" dirty="0" smtClean="0">
                <a:solidFill>
                  <a:srgbClr val="0070C0"/>
                </a:solidFill>
              </a:rPr>
              <a:t>Vidin, while a joint </a:t>
            </a:r>
            <a:r>
              <a:rPr lang="en-US" altLang="bg-BG" sz="1700" dirty="0">
                <a:solidFill>
                  <a:srgbClr val="0070C0"/>
                </a:solidFill>
              </a:rPr>
              <a:t>conference in Knjazevac </a:t>
            </a:r>
            <a:r>
              <a:rPr lang="en-US" altLang="bg-BG" sz="1700" dirty="0" smtClean="0">
                <a:solidFill>
                  <a:srgbClr val="0070C0"/>
                </a:solidFill>
              </a:rPr>
              <a:t>will help raising </a:t>
            </a:r>
            <a:r>
              <a:rPr lang="en-US" altLang="bg-BG" sz="1700" dirty="0">
                <a:solidFill>
                  <a:srgbClr val="0070C0"/>
                </a:solidFill>
              </a:rPr>
              <a:t>public awareness of the proliferation of pediatric PMDs. </a:t>
            </a:r>
            <a:endParaRPr lang="en-US" altLang="bg-BG" sz="1700" dirty="0" smtClean="0">
              <a:solidFill>
                <a:srgbClr val="0070C0"/>
              </a:solidFill>
            </a:endParaRPr>
          </a:p>
          <a:p>
            <a:pPr algn="just" eaLnBrk="0" fontAlgn="base" hangingPunct="0">
              <a:spcBef>
                <a:spcPct val="0"/>
              </a:spcBef>
              <a:spcAft>
                <a:spcPct val="0"/>
              </a:spcAft>
              <a:tabLst>
                <a:tab pos="228600" algn="l"/>
                <a:tab pos="449263" algn="l"/>
              </a:tabLst>
            </a:pPr>
            <a:endParaRPr lang="en-US" altLang="bg-BG" sz="1700"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a:solidFill>
                  <a:srgbClr val="0070C0"/>
                </a:solidFill>
              </a:rPr>
              <a:t>Partners: </a:t>
            </a:r>
          </a:p>
          <a:p>
            <a:pPr algn="just" eaLnBrk="0" fontAlgn="base" hangingPunct="0">
              <a:spcBef>
                <a:spcPct val="0"/>
              </a:spcBef>
              <a:spcAft>
                <a:spcPct val="0"/>
              </a:spcAft>
              <a:tabLst>
                <a:tab pos="228600" algn="l"/>
                <a:tab pos="449263" algn="l"/>
              </a:tabLst>
            </a:pPr>
            <a:r>
              <a:rPr lang="en-US" altLang="bg-BG" sz="1700" b="1" dirty="0">
                <a:solidFill>
                  <a:srgbClr val="0070C0"/>
                </a:solidFill>
              </a:rPr>
              <a:t>LP - </a:t>
            </a:r>
            <a:r>
              <a:rPr lang="en-US" altLang="bg-BG" sz="1700" b="1" dirty="0" smtClean="0">
                <a:solidFill>
                  <a:srgbClr val="0070C0"/>
                </a:solidFill>
              </a:rPr>
              <a:t>    Sports </a:t>
            </a:r>
            <a:r>
              <a:rPr lang="en-US" altLang="bg-BG" sz="1700" b="1" dirty="0">
                <a:solidFill>
                  <a:srgbClr val="0070C0"/>
                </a:solidFill>
              </a:rPr>
              <a:t>Association of Knjazevac</a:t>
            </a:r>
          </a:p>
          <a:p>
            <a:pPr algn="just" eaLnBrk="0" fontAlgn="base" hangingPunct="0">
              <a:spcBef>
                <a:spcPct val="0"/>
              </a:spcBef>
              <a:spcAft>
                <a:spcPct val="0"/>
              </a:spcAft>
              <a:tabLst>
                <a:tab pos="228600" algn="l"/>
                <a:tab pos="449263" algn="l"/>
              </a:tabLst>
            </a:pPr>
            <a:r>
              <a:rPr lang="en-US" altLang="bg-BG" sz="1700" b="1" dirty="0">
                <a:solidFill>
                  <a:srgbClr val="0070C0"/>
                </a:solidFill>
              </a:rPr>
              <a:t>PP2 </a:t>
            </a:r>
            <a:r>
              <a:rPr lang="en-US" altLang="bg-BG" sz="1700" b="1" dirty="0" smtClean="0">
                <a:solidFill>
                  <a:srgbClr val="0070C0"/>
                </a:solidFill>
              </a:rPr>
              <a:t>– Municipality of Vidin</a:t>
            </a: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Requested </a:t>
            </a:r>
            <a:r>
              <a:rPr lang="en-US" altLang="bg-BG" sz="1700" b="1" dirty="0">
                <a:solidFill>
                  <a:srgbClr val="0070C0"/>
                </a:solidFill>
              </a:rPr>
              <a:t>budget: 598 </a:t>
            </a:r>
            <a:r>
              <a:rPr lang="en-US" altLang="bg-BG" sz="1700" b="1" dirty="0" smtClean="0">
                <a:solidFill>
                  <a:srgbClr val="0070C0"/>
                </a:solidFill>
              </a:rPr>
              <a:t>598,60 Euro                                                           Total </a:t>
            </a:r>
            <a:r>
              <a:rPr lang="en-US" altLang="bg-BG" sz="1700" b="1" dirty="0">
                <a:solidFill>
                  <a:srgbClr val="0070C0"/>
                </a:solidFill>
              </a:rPr>
              <a:t>average score: </a:t>
            </a:r>
            <a:r>
              <a:rPr lang="en-US" altLang="bg-BG" sz="1700" b="1" dirty="0" smtClean="0">
                <a:solidFill>
                  <a:srgbClr val="0070C0"/>
                </a:solidFill>
              </a:rPr>
              <a:t>94.00</a:t>
            </a:r>
            <a:endParaRPr lang="en-US" altLang="bg-BG" sz="1700" b="1" dirty="0">
              <a:solidFill>
                <a:srgbClr val="0070C0"/>
              </a:solidFill>
            </a:endParaRPr>
          </a:p>
        </p:txBody>
      </p:sp>
    </p:spTree>
    <p:extLst>
      <p:ext uri="{BB962C8B-B14F-4D97-AF65-F5344CB8AC3E}">
        <p14:creationId xmlns:p14="http://schemas.microsoft.com/office/powerpoint/2010/main" val="2133509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1680" y="571605"/>
            <a:ext cx="4176380" cy="651778"/>
          </a:xfrm>
        </p:spPr>
        <p:txBody>
          <a:bodyPr>
            <a:normAutofit/>
          </a:bodyPr>
          <a:lstStyle/>
          <a:p>
            <a:r>
              <a:rPr lang="en-US" sz="3200" b="1" dirty="0"/>
              <a:t>Specific </a:t>
            </a:r>
            <a:r>
              <a:rPr lang="en-US" sz="3200" b="1" dirty="0" smtClean="0"/>
              <a:t>Objective 2.1</a:t>
            </a:r>
            <a:endParaRPr lang="en-US" sz="3200" dirty="0"/>
          </a:p>
        </p:txBody>
      </p:sp>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2206600"/>
            <a:ext cx="8640960" cy="4462760"/>
          </a:xfrm>
          <a:prstGeom prst="rect">
            <a:avLst/>
          </a:prstGeom>
        </p:spPr>
        <p:txBody>
          <a:bodyPr wrap="square">
            <a:spAutoFit/>
          </a:bodyPr>
          <a:lstStyle/>
          <a:p>
            <a:pPr algn="just" eaLnBrk="0" fontAlgn="base" hangingPunct="0">
              <a:spcBef>
                <a:spcPct val="0"/>
              </a:spcBef>
              <a:spcAft>
                <a:spcPct val="0"/>
              </a:spcAft>
              <a:tabLst>
                <a:tab pos="228600" algn="l"/>
                <a:tab pos="449263" algn="l"/>
              </a:tabLst>
            </a:pPr>
            <a:r>
              <a:rPr lang="en-GB" sz="2000" b="1" dirty="0">
                <a:solidFill>
                  <a:srgbClr val="0070C0"/>
                </a:solidFill>
              </a:rPr>
              <a:t>Reference No: </a:t>
            </a:r>
            <a:r>
              <a:rPr lang="en-GB" sz="2000" b="1" dirty="0" smtClean="0">
                <a:solidFill>
                  <a:srgbClr val="0070C0"/>
                </a:solidFill>
              </a:rPr>
              <a:t>CB007.1.21.314</a:t>
            </a:r>
          </a:p>
          <a:p>
            <a:pPr algn="just" eaLnBrk="0" fontAlgn="base" hangingPunct="0">
              <a:spcBef>
                <a:spcPct val="0"/>
              </a:spcBef>
              <a:spcAft>
                <a:spcPct val="0"/>
              </a:spcAft>
              <a:tabLst>
                <a:tab pos="228600" algn="l"/>
                <a:tab pos="449263" algn="l"/>
              </a:tabLst>
            </a:pPr>
            <a:r>
              <a:rPr lang="en-US" altLang="bg-BG" sz="2000" b="1" dirty="0" smtClean="0">
                <a:solidFill>
                  <a:srgbClr val="0070C0"/>
                </a:solidFill>
              </a:rPr>
              <a:t>Title: </a:t>
            </a:r>
            <a:r>
              <a:rPr lang="en-US" altLang="bg-BG" sz="2000" b="1" u="sng" dirty="0">
                <a:solidFill>
                  <a:srgbClr val="0070C0"/>
                </a:solidFill>
              </a:rPr>
              <a:t>“Investing in Youth Capital through modernization of the Cultural centers in the cross-border region”</a:t>
            </a:r>
            <a:endParaRPr lang="en-US" altLang="bg-BG" sz="2000" b="1" u="sng" dirty="0" smtClean="0">
              <a:solidFill>
                <a:srgbClr val="0070C0"/>
              </a:solidFill>
            </a:endParaRPr>
          </a:p>
          <a:p>
            <a:pPr algn="just" eaLnBrk="0" fontAlgn="base" hangingPunct="0">
              <a:spcBef>
                <a:spcPct val="0"/>
              </a:spcBef>
              <a:spcAft>
                <a:spcPct val="0"/>
              </a:spcAft>
              <a:tabLst>
                <a:tab pos="228600" algn="l"/>
                <a:tab pos="449263" algn="l"/>
              </a:tabLst>
            </a:pPr>
            <a:endParaRPr lang="en-US" altLang="bg-BG" sz="2000" b="1" u="sng" dirty="0" smtClean="0">
              <a:solidFill>
                <a:srgbClr val="0070C0"/>
              </a:solidFill>
            </a:endParaRP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Brief </a:t>
            </a:r>
            <a:r>
              <a:rPr lang="en-US" altLang="bg-BG" sz="1700" b="1" dirty="0">
                <a:solidFill>
                  <a:srgbClr val="0070C0"/>
                </a:solidFill>
              </a:rPr>
              <a:t>description: </a:t>
            </a:r>
            <a:r>
              <a:rPr lang="en-US" altLang="bg-BG" sz="1700" dirty="0">
                <a:solidFill>
                  <a:srgbClr val="0070C0"/>
                </a:solidFill>
              </a:rPr>
              <a:t>The project </a:t>
            </a:r>
            <a:r>
              <a:rPr lang="en-US" altLang="bg-BG" sz="1700" dirty="0" smtClean="0">
                <a:solidFill>
                  <a:srgbClr val="0070C0"/>
                </a:solidFill>
              </a:rPr>
              <a:t>aims to create a bond </a:t>
            </a:r>
            <a:r>
              <a:rPr lang="en-US" altLang="bg-BG" sz="1700" dirty="0">
                <a:solidFill>
                  <a:srgbClr val="0070C0"/>
                </a:solidFill>
              </a:rPr>
              <a:t>between the generations and the different ethnic groups </a:t>
            </a:r>
            <a:r>
              <a:rPr lang="en-US" altLang="bg-BG" sz="1700" dirty="0" smtClean="0">
                <a:solidFill>
                  <a:srgbClr val="0070C0"/>
                </a:solidFill>
              </a:rPr>
              <a:t>and, </a:t>
            </a:r>
            <a:r>
              <a:rPr lang="en-US" altLang="bg-BG" sz="1700" dirty="0">
                <a:solidFill>
                  <a:srgbClr val="0070C0"/>
                </a:solidFill>
              </a:rPr>
              <a:t>together with their educational </a:t>
            </a:r>
            <a:r>
              <a:rPr lang="en-US" altLang="bg-BG" sz="1700" dirty="0" smtClean="0">
                <a:solidFill>
                  <a:srgbClr val="0070C0"/>
                </a:solidFill>
              </a:rPr>
              <a:t>dimension, </a:t>
            </a:r>
            <a:r>
              <a:rPr lang="en-US" altLang="bg-BG" sz="1700" dirty="0">
                <a:solidFill>
                  <a:srgbClr val="0070C0"/>
                </a:solidFill>
              </a:rPr>
              <a:t>to contribute to the development of </a:t>
            </a:r>
            <a:r>
              <a:rPr lang="en-US" altLang="bg-BG" sz="1700" dirty="0" smtClean="0">
                <a:solidFill>
                  <a:srgbClr val="0070C0"/>
                </a:solidFill>
              </a:rPr>
              <a:t>youth </a:t>
            </a:r>
            <a:r>
              <a:rPr lang="en-US" altLang="bg-BG" sz="1700" dirty="0">
                <a:solidFill>
                  <a:srgbClr val="0070C0"/>
                </a:solidFill>
              </a:rPr>
              <a:t>and their creative potential, as well as to establish cross-border youth networks. </a:t>
            </a:r>
            <a:r>
              <a:rPr lang="en-US" altLang="bg-BG" sz="1700" dirty="0" smtClean="0">
                <a:solidFill>
                  <a:srgbClr val="0070C0"/>
                </a:solidFill>
              </a:rPr>
              <a:t>The project also envisages rehabilitation </a:t>
            </a:r>
            <a:r>
              <a:rPr lang="en-US" altLang="bg-BG" sz="1700" dirty="0">
                <a:solidFill>
                  <a:srgbClr val="0070C0"/>
                </a:solidFill>
              </a:rPr>
              <a:t>of the facilities of the community </a:t>
            </a:r>
            <a:r>
              <a:rPr lang="en-US" altLang="bg-BG" sz="1700" dirty="0" smtClean="0">
                <a:solidFill>
                  <a:srgbClr val="0070C0"/>
                </a:solidFill>
              </a:rPr>
              <a:t>centers and development of the relationships </a:t>
            </a:r>
            <a:r>
              <a:rPr lang="en-US" altLang="bg-BG" sz="1700" dirty="0">
                <a:solidFill>
                  <a:srgbClr val="0070C0"/>
                </a:solidFill>
              </a:rPr>
              <a:t>established between the young people from both sides of the cross-border </a:t>
            </a:r>
            <a:r>
              <a:rPr lang="en-US" altLang="bg-BG" sz="1700" dirty="0" smtClean="0">
                <a:solidFill>
                  <a:srgbClr val="0070C0"/>
                </a:solidFill>
              </a:rPr>
              <a:t>region.</a:t>
            </a:r>
          </a:p>
          <a:p>
            <a:pPr algn="just" eaLnBrk="0" fontAlgn="base" hangingPunct="0">
              <a:spcBef>
                <a:spcPct val="0"/>
              </a:spcBef>
              <a:spcAft>
                <a:spcPct val="0"/>
              </a:spcAft>
              <a:tabLst>
                <a:tab pos="228600" algn="l"/>
                <a:tab pos="449263" algn="l"/>
              </a:tabLst>
            </a:pPr>
            <a:endParaRPr lang="en-US" altLang="bg-BG" sz="1700" dirty="0" smtClean="0">
              <a:solidFill>
                <a:srgbClr val="0070C0"/>
              </a:solidFill>
            </a:endParaRP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Partners</a:t>
            </a:r>
            <a:r>
              <a:rPr lang="en-US" altLang="bg-BG" sz="1700" b="1" dirty="0">
                <a:solidFill>
                  <a:srgbClr val="0070C0"/>
                </a:solidFill>
              </a:rPr>
              <a:t>: </a:t>
            </a:r>
          </a:p>
          <a:p>
            <a:pPr algn="just" eaLnBrk="0" fontAlgn="base" hangingPunct="0">
              <a:spcBef>
                <a:spcPct val="0"/>
              </a:spcBef>
              <a:spcAft>
                <a:spcPct val="0"/>
              </a:spcAft>
              <a:tabLst>
                <a:tab pos="228600" algn="l"/>
                <a:tab pos="449263" algn="l"/>
              </a:tabLst>
            </a:pPr>
            <a:r>
              <a:rPr lang="en-US" altLang="bg-BG" sz="1700" b="1" dirty="0">
                <a:solidFill>
                  <a:srgbClr val="0070C0"/>
                </a:solidFill>
              </a:rPr>
              <a:t>LP - </a:t>
            </a:r>
            <a:r>
              <a:rPr lang="en-US" altLang="bg-BG" sz="1700" b="1" dirty="0" smtClean="0">
                <a:solidFill>
                  <a:srgbClr val="0070C0"/>
                </a:solidFill>
              </a:rPr>
              <a:t>       Cultural </a:t>
            </a:r>
            <a:r>
              <a:rPr lang="en-US" altLang="bg-BG" sz="1700" b="1" dirty="0">
                <a:solidFill>
                  <a:srgbClr val="0070C0"/>
                </a:solidFill>
              </a:rPr>
              <a:t>Centre of Dimitrovgrad</a:t>
            </a:r>
          </a:p>
          <a:p>
            <a:pPr algn="just" eaLnBrk="0" fontAlgn="base" hangingPunct="0">
              <a:spcBef>
                <a:spcPct val="0"/>
              </a:spcBef>
              <a:spcAft>
                <a:spcPct val="0"/>
              </a:spcAft>
              <a:tabLst>
                <a:tab pos="228600" algn="l"/>
                <a:tab pos="449263" algn="l"/>
              </a:tabLst>
            </a:pPr>
            <a:r>
              <a:rPr lang="en-US" altLang="bg-BG" sz="1700" b="1" dirty="0">
                <a:solidFill>
                  <a:srgbClr val="0070C0"/>
                </a:solidFill>
              </a:rPr>
              <a:t>PP2 - Community centre </a:t>
            </a:r>
            <a:r>
              <a:rPr lang="en-US" altLang="bg-BG" sz="1700" b="1" dirty="0" smtClean="0">
                <a:solidFill>
                  <a:srgbClr val="0070C0"/>
                </a:solidFill>
              </a:rPr>
              <a:t>“G.S</a:t>
            </a:r>
            <a:r>
              <a:rPr lang="en-US" altLang="bg-BG" sz="1700" b="1" dirty="0">
                <a:solidFill>
                  <a:srgbClr val="0070C0"/>
                </a:solidFill>
              </a:rPr>
              <a:t>. Rakovski </a:t>
            </a:r>
            <a:r>
              <a:rPr lang="en-US" altLang="bg-BG" sz="1700" b="1" dirty="0" smtClean="0">
                <a:solidFill>
                  <a:srgbClr val="0070C0"/>
                </a:solidFill>
              </a:rPr>
              <a:t>– 1928</a:t>
            </a:r>
            <a:r>
              <a:rPr lang="en-US" altLang="bg-BG" sz="1700" b="1" dirty="0">
                <a:solidFill>
                  <a:srgbClr val="0070C0"/>
                </a:solidFill>
              </a:rPr>
              <a:t>”, </a:t>
            </a:r>
            <a:r>
              <a:rPr lang="en-US" altLang="bg-BG" sz="1700" b="1" dirty="0" err="1" smtClean="0">
                <a:solidFill>
                  <a:srgbClr val="0070C0"/>
                </a:solidFill>
              </a:rPr>
              <a:t>Dragovishtitsa</a:t>
            </a:r>
            <a:r>
              <a:rPr lang="en-US" altLang="bg-BG" sz="1700" b="1" dirty="0" smtClean="0">
                <a:solidFill>
                  <a:srgbClr val="0070C0"/>
                </a:solidFill>
              </a:rPr>
              <a:t>, </a:t>
            </a:r>
            <a:r>
              <a:rPr lang="en-US" altLang="bg-BG" sz="1700" b="1" dirty="0" err="1">
                <a:solidFill>
                  <a:srgbClr val="0070C0"/>
                </a:solidFill>
              </a:rPr>
              <a:t>Kostinbrod</a:t>
            </a:r>
            <a:r>
              <a:rPr lang="en-US" altLang="bg-BG" sz="1700" b="1" dirty="0">
                <a:solidFill>
                  <a:srgbClr val="0070C0"/>
                </a:solidFill>
              </a:rPr>
              <a:t> Municipality</a:t>
            </a:r>
            <a:endParaRPr lang="en-US" altLang="bg-BG" sz="1700" b="1" dirty="0" smtClean="0">
              <a:solidFill>
                <a:srgbClr val="0070C0"/>
              </a:solidFill>
            </a:endParaRPr>
          </a:p>
          <a:p>
            <a:pPr algn="just" eaLnBrk="0" fontAlgn="base" hangingPunct="0">
              <a:spcBef>
                <a:spcPct val="0"/>
              </a:spcBef>
              <a:spcAft>
                <a:spcPct val="0"/>
              </a:spcAft>
              <a:tabLst>
                <a:tab pos="228600" algn="l"/>
                <a:tab pos="449263" algn="l"/>
              </a:tabLst>
            </a:pPr>
            <a:endParaRPr lang="en-US" altLang="bg-BG" sz="1700" b="1" dirty="0" smtClean="0">
              <a:solidFill>
                <a:srgbClr val="0070C0"/>
              </a:solidFill>
            </a:endParaRP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Requested </a:t>
            </a:r>
            <a:r>
              <a:rPr lang="en-US" altLang="bg-BG" sz="1700" b="1" dirty="0">
                <a:solidFill>
                  <a:srgbClr val="0070C0"/>
                </a:solidFill>
              </a:rPr>
              <a:t>budget: 449 </a:t>
            </a:r>
            <a:r>
              <a:rPr lang="en-US" altLang="bg-BG" sz="1700" b="1" dirty="0" smtClean="0">
                <a:solidFill>
                  <a:srgbClr val="0070C0"/>
                </a:solidFill>
              </a:rPr>
              <a:t>382,92 Euro                                                           Total </a:t>
            </a:r>
            <a:r>
              <a:rPr lang="en-US" altLang="bg-BG" sz="1700" b="1" dirty="0">
                <a:solidFill>
                  <a:srgbClr val="0070C0"/>
                </a:solidFill>
              </a:rPr>
              <a:t>average score: </a:t>
            </a:r>
            <a:r>
              <a:rPr lang="en-US" altLang="bg-BG" sz="1700" b="1" dirty="0" smtClean="0">
                <a:solidFill>
                  <a:srgbClr val="0070C0"/>
                </a:solidFill>
              </a:rPr>
              <a:t>93.00</a:t>
            </a:r>
            <a:endParaRPr lang="en-US" altLang="bg-BG" sz="1700" b="1" dirty="0">
              <a:solidFill>
                <a:srgbClr val="0070C0"/>
              </a:solidFill>
            </a:endParaRPr>
          </a:p>
        </p:txBody>
      </p:sp>
    </p:spTree>
    <p:extLst>
      <p:ext uri="{BB962C8B-B14F-4D97-AF65-F5344CB8AC3E}">
        <p14:creationId xmlns:p14="http://schemas.microsoft.com/office/powerpoint/2010/main" val="3466132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1680" y="571605"/>
            <a:ext cx="4176380" cy="651778"/>
          </a:xfrm>
        </p:spPr>
        <p:txBody>
          <a:bodyPr>
            <a:normAutofit/>
          </a:bodyPr>
          <a:lstStyle/>
          <a:p>
            <a:r>
              <a:rPr lang="en-US" sz="3200" b="1" dirty="0"/>
              <a:t>Specific </a:t>
            </a:r>
            <a:r>
              <a:rPr lang="en-US" sz="3200" b="1" dirty="0" smtClean="0"/>
              <a:t>Objective 2.1</a:t>
            </a:r>
            <a:endParaRPr lang="en-US" sz="3200" dirty="0"/>
          </a:p>
        </p:txBody>
      </p:sp>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2206600"/>
            <a:ext cx="8640960" cy="4462760"/>
          </a:xfrm>
          <a:prstGeom prst="rect">
            <a:avLst/>
          </a:prstGeom>
        </p:spPr>
        <p:txBody>
          <a:bodyPr wrap="square">
            <a:spAutoFit/>
          </a:bodyPr>
          <a:lstStyle/>
          <a:p>
            <a:pPr algn="just" eaLnBrk="0" fontAlgn="base" hangingPunct="0">
              <a:spcBef>
                <a:spcPct val="0"/>
              </a:spcBef>
              <a:spcAft>
                <a:spcPct val="0"/>
              </a:spcAft>
              <a:tabLst>
                <a:tab pos="228600" algn="l"/>
                <a:tab pos="449263" algn="l"/>
              </a:tabLst>
            </a:pPr>
            <a:r>
              <a:rPr lang="en-GB" sz="2000" b="1" dirty="0">
                <a:solidFill>
                  <a:srgbClr val="0070C0"/>
                </a:solidFill>
              </a:rPr>
              <a:t>Reference No: </a:t>
            </a:r>
            <a:r>
              <a:rPr lang="en-GB" sz="2000" b="1" dirty="0" smtClean="0">
                <a:solidFill>
                  <a:srgbClr val="0070C0"/>
                </a:solidFill>
              </a:rPr>
              <a:t>CB007.1.21.040</a:t>
            </a:r>
          </a:p>
          <a:p>
            <a:pPr algn="just" eaLnBrk="0" fontAlgn="base" hangingPunct="0">
              <a:spcBef>
                <a:spcPct val="0"/>
              </a:spcBef>
              <a:spcAft>
                <a:spcPct val="0"/>
              </a:spcAft>
              <a:tabLst>
                <a:tab pos="228600" algn="l"/>
                <a:tab pos="449263" algn="l"/>
              </a:tabLst>
            </a:pPr>
            <a:r>
              <a:rPr lang="en-US" altLang="bg-BG" sz="2000" b="1" dirty="0" smtClean="0">
                <a:solidFill>
                  <a:srgbClr val="0070C0"/>
                </a:solidFill>
              </a:rPr>
              <a:t>Title: </a:t>
            </a:r>
            <a:r>
              <a:rPr lang="en-US" altLang="bg-BG" sz="2000" b="1" u="sng" dirty="0">
                <a:solidFill>
                  <a:srgbClr val="0070C0"/>
                </a:solidFill>
              </a:rPr>
              <a:t>“Investment in the health and the prosperity of youth in the Bulgarian – Serbian region”</a:t>
            </a:r>
            <a:endParaRPr lang="en-US" altLang="bg-BG" sz="2000" b="1" u="sng" dirty="0" smtClean="0">
              <a:solidFill>
                <a:srgbClr val="0070C0"/>
              </a:solidFill>
            </a:endParaRPr>
          </a:p>
          <a:p>
            <a:pPr algn="just" eaLnBrk="0" fontAlgn="base" hangingPunct="0">
              <a:spcBef>
                <a:spcPct val="0"/>
              </a:spcBef>
              <a:spcAft>
                <a:spcPct val="0"/>
              </a:spcAft>
              <a:tabLst>
                <a:tab pos="228600" algn="l"/>
                <a:tab pos="449263" algn="l"/>
              </a:tabLst>
            </a:pPr>
            <a:endParaRPr lang="en-US" altLang="bg-BG" sz="2000" b="1" u="sng" dirty="0" smtClean="0">
              <a:solidFill>
                <a:srgbClr val="0070C0"/>
              </a:solidFill>
            </a:endParaRP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Brief </a:t>
            </a:r>
            <a:r>
              <a:rPr lang="en-US" altLang="bg-BG" sz="1700" b="1" dirty="0">
                <a:solidFill>
                  <a:srgbClr val="0070C0"/>
                </a:solidFill>
              </a:rPr>
              <a:t>description: </a:t>
            </a:r>
            <a:r>
              <a:rPr lang="en-US" altLang="bg-BG" sz="1700" dirty="0" smtClean="0">
                <a:solidFill>
                  <a:srgbClr val="0070C0"/>
                </a:solidFill>
              </a:rPr>
              <a:t>The project envisages development of innovative </a:t>
            </a:r>
            <a:r>
              <a:rPr lang="en-US" altLang="bg-BG" sz="1700" dirty="0">
                <a:solidFill>
                  <a:srgbClr val="0070C0"/>
                </a:solidFill>
              </a:rPr>
              <a:t>extra-curricular program </a:t>
            </a:r>
            <a:r>
              <a:rPr lang="en-US" altLang="bg-BG" sz="1700" dirty="0" smtClean="0">
                <a:solidFill>
                  <a:srgbClr val="0070C0"/>
                </a:solidFill>
              </a:rPr>
              <a:t>in </a:t>
            </a:r>
            <a:r>
              <a:rPr lang="en-US" altLang="bg-BG" sz="1700" dirty="0">
                <a:solidFill>
                  <a:srgbClr val="0070C0"/>
                </a:solidFill>
              </a:rPr>
              <a:t>6 professional high schools, </a:t>
            </a:r>
            <a:r>
              <a:rPr lang="en-US" altLang="bg-BG" sz="1700" dirty="0" smtClean="0">
                <a:solidFill>
                  <a:srgbClr val="0070C0"/>
                </a:solidFill>
              </a:rPr>
              <a:t>which will help parents </a:t>
            </a:r>
            <a:r>
              <a:rPr lang="en-US" altLang="bg-BG" sz="1700" dirty="0">
                <a:solidFill>
                  <a:srgbClr val="0070C0"/>
                </a:solidFill>
              </a:rPr>
              <a:t>and teachers in Nisava and Pernik Districts </a:t>
            </a:r>
            <a:r>
              <a:rPr lang="en-US" altLang="bg-BG" sz="1700" dirty="0" smtClean="0">
                <a:solidFill>
                  <a:srgbClr val="0070C0"/>
                </a:solidFill>
              </a:rPr>
              <a:t>to </a:t>
            </a:r>
            <a:r>
              <a:rPr lang="en-US" altLang="bg-BG" sz="1700" dirty="0">
                <a:solidFill>
                  <a:srgbClr val="0070C0"/>
                </a:solidFill>
              </a:rPr>
              <a:t>fight </a:t>
            </a:r>
            <a:r>
              <a:rPr lang="en-US" altLang="bg-BG" sz="1700" dirty="0" smtClean="0">
                <a:solidFill>
                  <a:srgbClr val="0070C0"/>
                </a:solidFill>
              </a:rPr>
              <a:t>the </a:t>
            </a:r>
            <a:r>
              <a:rPr lang="en-US" altLang="bg-BG" sz="1700" dirty="0">
                <a:solidFill>
                  <a:srgbClr val="0070C0"/>
                </a:solidFill>
              </a:rPr>
              <a:t>constantly growing level of </a:t>
            </a:r>
            <a:r>
              <a:rPr lang="en-US" altLang="bg-BG" sz="1700" dirty="0" smtClean="0">
                <a:solidFill>
                  <a:srgbClr val="0070C0"/>
                </a:solidFill>
              </a:rPr>
              <a:t>obesity, the </a:t>
            </a:r>
            <a:r>
              <a:rPr lang="en-US" altLang="bg-BG" sz="1700" dirty="0">
                <a:solidFill>
                  <a:srgbClr val="0070C0"/>
                </a:solidFill>
              </a:rPr>
              <a:t>lack of </a:t>
            </a:r>
            <a:r>
              <a:rPr lang="en-US" altLang="bg-BG" sz="1700" dirty="0" smtClean="0">
                <a:solidFill>
                  <a:srgbClr val="0070C0"/>
                </a:solidFill>
              </a:rPr>
              <a:t>aspiration among high school </a:t>
            </a:r>
            <a:r>
              <a:rPr lang="en-US" altLang="bg-BG" sz="1700" dirty="0">
                <a:solidFill>
                  <a:srgbClr val="0070C0"/>
                </a:solidFill>
              </a:rPr>
              <a:t>students </a:t>
            </a:r>
            <a:r>
              <a:rPr lang="en-US" altLang="bg-BG" sz="1700" dirty="0" smtClean="0">
                <a:solidFill>
                  <a:srgbClr val="0070C0"/>
                </a:solidFill>
              </a:rPr>
              <a:t>to </a:t>
            </a:r>
            <a:r>
              <a:rPr lang="en-US" altLang="bg-BG" sz="1700" dirty="0">
                <a:solidFill>
                  <a:srgbClr val="0070C0"/>
                </a:solidFill>
              </a:rPr>
              <a:t>continue their </a:t>
            </a:r>
            <a:r>
              <a:rPr lang="en-US" altLang="bg-BG" sz="1700" dirty="0" smtClean="0">
                <a:solidFill>
                  <a:srgbClr val="0070C0"/>
                </a:solidFill>
              </a:rPr>
              <a:t>education, </a:t>
            </a:r>
            <a:r>
              <a:rPr lang="en-US" altLang="bg-BG" sz="1700" dirty="0">
                <a:solidFill>
                  <a:srgbClr val="0070C0"/>
                </a:solidFill>
              </a:rPr>
              <a:t>and the dropping level of </a:t>
            </a:r>
            <a:r>
              <a:rPr lang="en-US" altLang="bg-BG" sz="1700" dirty="0" smtClean="0">
                <a:solidFill>
                  <a:srgbClr val="0070C0"/>
                </a:solidFill>
              </a:rPr>
              <a:t>the quality of education</a:t>
            </a:r>
            <a:r>
              <a:rPr lang="en-US" altLang="bg-BG" sz="1700" dirty="0">
                <a:solidFill>
                  <a:srgbClr val="0070C0"/>
                </a:solidFill>
              </a:rPr>
              <a:t>. </a:t>
            </a:r>
            <a:r>
              <a:rPr lang="en-US" altLang="bg-BG" sz="1700" dirty="0" smtClean="0">
                <a:solidFill>
                  <a:srgbClr val="0070C0"/>
                </a:solidFill>
              </a:rPr>
              <a:t>The project will help improve sport </a:t>
            </a:r>
            <a:r>
              <a:rPr lang="en-US" altLang="bg-BG" sz="1700" dirty="0">
                <a:solidFill>
                  <a:srgbClr val="0070C0"/>
                </a:solidFill>
              </a:rPr>
              <a:t>and recreational facilities in 4 professional high schools in Crveni Krst Municipality, Nis and 2 professional high schools in </a:t>
            </a:r>
            <a:r>
              <a:rPr lang="en-US" altLang="bg-BG" sz="1700" dirty="0" smtClean="0">
                <a:solidFill>
                  <a:srgbClr val="0070C0"/>
                </a:solidFill>
              </a:rPr>
              <a:t>Pernik.</a:t>
            </a:r>
          </a:p>
          <a:p>
            <a:pPr algn="just" eaLnBrk="0" fontAlgn="base" hangingPunct="0">
              <a:spcBef>
                <a:spcPct val="0"/>
              </a:spcBef>
              <a:spcAft>
                <a:spcPct val="0"/>
              </a:spcAft>
              <a:tabLst>
                <a:tab pos="228600" algn="l"/>
                <a:tab pos="449263" algn="l"/>
              </a:tabLst>
            </a:pPr>
            <a:endParaRPr lang="en-US" altLang="bg-BG" sz="1700" b="1" dirty="0" smtClean="0">
              <a:solidFill>
                <a:srgbClr val="0070C0"/>
              </a:solidFill>
            </a:endParaRP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Partners: </a:t>
            </a: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LP </a:t>
            </a:r>
            <a:r>
              <a:rPr lang="en-US" altLang="bg-BG" sz="1700" b="1" dirty="0">
                <a:solidFill>
                  <a:srgbClr val="0070C0"/>
                </a:solidFill>
              </a:rPr>
              <a:t>- </a:t>
            </a:r>
            <a:r>
              <a:rPr lang="en-US" altLang="bg-BG" sz="1700" b="1" dirty="0" smtClean="0">
                <a:solidFill>
                  <a:srgbClr val="0070C0"/>
                </a:solidFill>
              </a:rPr>
              <a:t>  City </a:t>
            </a:r>
            <a:r>
              <a:rPr lang="en-US" altLang="bg-BG" sz="1700" b="1" dirty="0">
                <a:solidFill>
                  <a:srgbClr val="0070C0"/>
                </a:solidFill>
              </a:rPr>
              <a:t>municipality Crveni Krst, City of </a:t>
            </a:r>
            <a:r>
              <a:rPr lang="en-US" altLang="bg-BG" sz="1700" b="1" dirty="0" smtClean="0">
                <a:solidFill>
                  <a:srgbClr val="0070C0"/>
                </a:solidFill>
              </a:rPr>
              <a:t>Nis</a:t>
            </a: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a:solidFill>
                  <a:srgbClr val="0070C0"/>
                </a:solidFill>
              </a:rPr>
              <a:t>PP2 - District Administration Pernik</a:t>
            </a:r>
            <a:endParaRPr lang="en-US" altLang="bg-BG" sz="1700" b="1" dirty="0" smtClean="0">
              <a:solidFill>
                <a:srgbClr val="0070C0"/>
              </a:solidFill>
            </a:endParaRP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Requested </a:t>
            </a:r>
            <a:r>
              <a:rPr lang="en-US" altLang="bg-BG" sz="1700" b="1" dirty="0">
                <a:solidFill>
                  <a:srgbClr val="0070C0"/>
                </a:solidFill>
              </a:rPr>
              <a:t>budget: 599 </a:t>
            </a:r>
            <a:r>
              <a:rPr lang="en-US" altLang="bg-BG" sz="1700" b="1" dirty="0" smtClean="0">
                <a:solidFill>
                  <a:srgbClr val="0070C0"/>
                </a:solidFill>
              </a:rPr>
              <a:t>954,14 Euro                                                           Total </a:t>
            </a:r>
            <a:r>
              <a:rPr lang="en-US" altLang="bg-BG" sz="1700" b="1" dirty="0">
                <a:solidFill>
                  <a:srgbClr val="0070C0"/>
                </a:solidFill>
              </a:rPr>
              <a:t>average score: </a:t>
            </a:r>
            <a:r>
              <a:rPr lang="en-US" altLang="bg-BG" sz="1700" b="1" dirty="0" smtClean="0">
                <a:solidFill>
                  <a:srgbClr val="0070C0"/>
                </a:solidFill>
              </a:rPr>
              <a:t>92.00</a:t>
            </a:r>
            <a:endParaRPr lang="en-US" altLang="bg-BG" sz="1700" b="1" dirty="0">
              <a:solidFill>
                <a:srgbClr val="0070C0"/>
              </a:solidFill>
            </a:endParaRPr>
          </a:p>
        </p:txBody>
      </p:sp>
    </p:spTree>
    <p:extLst>
      <p:ext uri="{BB962C8B-B14F-4D97-AF65-F5344CB8AC3E}">
        <p14:creationId xmlns:p14="http://schemas.microsoft.com/office/powerpoint/2010/main" val="126556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1680" y="571605"/>
            <a:ext cx="4176380" cy="651778"/>
          </a:xfrm>
        </p:spPr>
        <p:txBody>
          <a:bodyPr>
            <a:normAutofit/>
          </a:bodyPr>
          <a:lstStyle/>
          <a:p>
            <a:r>
              <a:rPr lang="en-US" sz="3200" b="1" dirty="0"/>
              <a:t>Specific </a:t>
            </a:r>
            <a:r>
              <a:rPr lang="en-US" sz="3200" b="1" dirty="0" smtClean="0"/>
              <a:t>Objective 2.1</a:t>
            </a:r>
            <a:endParaRPr lang="en-US" sz="3200" dirty="0"/>
          </a:p>
        </p:txBody>
      </p:sp>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2278608"/>
            <a:ext cx="8640960" cy="4462760"/>
          </a:xfrm>
          <a:prstGeom prst="rect">
            <a:avLst/>
          </a:prstGeom>
        </p:spPr>
        <p:txBody>
          <a:bodyPr wrap="square">
            <a:spAutoFit/>
          </a:bodyPr>
          <a:lstStyle/>
          <a:p>
            <a:pPr algn="just" eaLnBrk="0" fontAlgn="base" hangingPunct="0">
              <a:spcBef>
                <a:spcPct val="0"/>
              </a:spcBef>
              <a:spcAft>
                <a:spcPct val="0"/>
              </a:spcAft>
              <a:tabLst>
                <a:tab pos="228600" algn="l"/>
                <a:tab pos="449263" algn="l"/>
              </a:tabLst>
            </a:pPr>
            <a:r>
              <a:rPr lang="en-GB" sz="2000" b="1" dirty="0">
                <a:solidFill>
                  <a:srgbClr val="0070C0"/>
                </a:solidFill>
              </a:rPr>
              <a:t>Reference No: </a:t>
            </a:r>
            <a:r>
              <a:rPr lang="en-GB" sz="2000" b="1" dirty="0" smtClean="0">
                <a:solidFill>
                  <a:srgbClr val="0070C0"/>
                </a:solidFill>
              </a:rPr>
              <a:t>CB007.1.21.282</a:t>
            </a:r>
          </a:p>
          <a:p>
            <a:pPr algn="just" eaLnBrk="0" fontAlgn="base" hangingPunct="0">
              <a:spcBef>
                <a:spcPct val="0"/>
              </a:spcBef>
              <a:spcAft>
                <a:spcPct val="0"/>
              </a:spcAft>
              <a:tabLst>
                <a:tab pos="228600" algn="l"/>
                <a:tab pos="449263" algn="l"/>
              </a:tabLst>
            </a:pPr>
            <a:r>
              <a:rPr lang="en-US" altLang="bg-BG" sz="2000" b="1" dirty="0" smtClean="0">
                <a:solidFill>
                  <a:srgbClr val="0070C0"/>
                </a:solidFill>
              </a:rPr>
              <a:t>Title: </a:t>
            </a:r>
            <a:r>
              <a:rPr lang="en-US" altLang="bg-BG" sz="2000" b="1" u="sng" dirty="0">
                <a:solidFill>
                  <a:srgbClr val="0070C0"/>
                </a:solidFill>
              </a:rPr>
              <a:t>“Improvement of youth-related infrastructure in the cross-border region Rila-Sokobanja (Cross-Border Youth Zone)”</a:t>
            </a:r>
            <a:endParaRPr lang="en-US" altLang="bg-BG" sz="2000" b="1" u="sng" dirty="0" smtClean="0">
              <a:solidFill>
                <a:srgbClr val="0070C0"/>
              </a:solidFill>
            </a:endParaRPr>
          </a:p>
          <a:p>
            <a:pPr algn="just" eaLnBrk="0" fontAlgn="base" hangingPunct="0">
              <a:spcBef>
                <a:spcPct val="0"/>
              </a:spcBef>
              <a:spcAft>
                <a:spcPct val="0"/>
              </a:spcAft>
              <a:tabLst>
                <a:tab pos="228600" algn="l"/>
                <a:tab pos="449263" algn="l"/>
              </a:tabLst>
            </a:pPr>
            <a:endParaRPr lang="en-US" altLang="bg-BG" sz="2000" b="1" u="sng" dirty="0" smtClean="0">
              <a:solidFill>
                <a:srgbClr val="0070C0"/>
              </a:solidFill>
            </a:endParaRP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Brief description: </a:t>
            </a:r>
            <a:r>
              <a:rPr lang="en-US" altLang="bg-BG" sz="1700" dirty="0" smtClean="0">
                <a:solidFill>
                  <a:srgbClr val="0070C0"/>
                </a:solidFill>
              </a:rPr>
              <a:t>The project envisages renovation of the dressing-room </a:t>
            </a:r>
            <a:r>
              <a:rPr lang="en-US" altLang="bg-BG" sz="1700" dirty="0">
                <a:solidFill>
                  <a:srgbClr val="0070C0"/>
                </a:solidFill>
              </a:rPr>
              <a:t>and the bathrooms in the </a:t>
            </a:r>
            <a:r>
              <a:rPr lang="en-US" altLang="bg-BG" sz="1700" dirty="0" smtClean="0">
                <a:solidFill>
                  <a:srgbClr val="0070C0"/>
                </a:solidFill>
              </a:rPr>
              <a:t>Rila city stadium, restoration </a:t>
            </a:r>
            <a:r>
              <a:rPr lang="en-US" altLang="bg-BG" sz="1700" dirty="0">
                <a:solidFill>
                  <a:srgbClr val="0070C0"/>
                </a:solidFill>
              </a:rPr>
              <a:t>of the playground </a:t>
            </a:r>
            <a:r>
              <a:rPr lang="en-US" altLang="bg-BG" sz="1700" dirty="0" smtClean="0">
                <a:solidFill>
                  <a:srgbClr val="0070C0"/>
                </a:solidFill>
              </a:rPr>
              <a:t>field, </a:t>
            </a:r>
            <a:r>
              <a:rPr lang="en-US" altLang="bg-BG" sz="1700" dirty="0">
                <a:solidFill>
                  <a:srgbClr val="0070C0"/>
                </a:solidFill>
              </a:rPr>
              <a:t>delivery and installation of sports facilities for football and </a:t>
            </a:r>
            <a:r>
              <a:rPr lang="en-US" altLang="bg-BG" sz="1700" dirty="0" smtClean="0">
                <a:solidFill>
                  <a:srgbClr val="0070C0"/>
                </a:solidFill>
              </a:rPr>
              <a:t>basketball, and installation of a surrounding system</a:t>
            </a:r>
            <a:r>
              <a:rPr lang="en-US" altLang="bg-BG" sz="1700" dirty="0">
                <a:solidFill>
                  <a:srgbClr val="0070C0"/>
                </a:solidFill>
              </a:rPr>
              <a:t>. </a:t>
            </a:r>
            <a:r>
              <a:rPr lang="en-US" altLang="bg-BG" sz="1700" dirty="0" smtClean="0">
                <a:solidFill>
                  <a:srgbClr val="0070C0"/>
                </a:solidFill>
              </a:rPr>
              <a:t>In Sokobanja, the project plans reconstruction </a:t>
            </a:r>
            <a:r>
              <a:rPr lang="en-US" altLang="bg-BG" sz="1700" dirty="0">
                <a:solidFill>
                  <a:srgbClr val="0070C0"/>
                </a:solidFill>
              </a:rPr>
              <a:t>of existing stadium stands and </a:t>
            </a:r>
            <a:r>
              <a:rPr lang="en-US" altLang="bg-BG" sz="1700" dirty="0" smtClean="0">
                <a:solidFill>
                  <a:srgbClr val="0070C0"/>
                </a:solidFill>
              </a:rPr>
              <a:t>objects, </a:t>
            </a:r>
            <a:r>
              <a:rPr lang="en-US" altLang="bg-BG" sz="1700" dirty="0">
                <a:solidFill>
                  <a:srgbClr val="0070C0"/>
                </a:solidFill>
              </a:rPr>
              <a:t>rehabilitation of the main football </a:t>
            </a:r>
            <a:r>
              <a:rPr lang="en-US" altLang="bg-BG" sz="1700" dirty="0" smtClean="0">
                <a:solidFill>
                  <a:srgbClr val="0070C0"/>
                </a:solidFill>
              </a:rPr>
              <a:t>field, </a:t>
            </a:r>
            <a:r>
              <a:rPr lang="en-US" altLang="bg-BG" sz="1700" dirty="0">
                <a:solidFill>
                  <a:srgbClr val="0070C0"/>
                </a:solidFill>
              </a:rPr>
              <a:t>reconstruction of </a:t>
            </a:r>
            <a:r>
              <a:rPr lang="en-US" altLang="bg-BG" sz="1700" dirty="0" smtClean="0">
                <a:solidFill>
                  <a:srgbClr val="0070C0"/>
                </a:solidFill>
              </a:rPr>
              <a:t>pathways </a:t>
            </a:r>
            <a:r>
              <a:rPr lang="en-US" altLang="bg-BG" sz="1700" dirty="0">
                <a:solidFill>
                  <a:srgbClr val="0070C0"/>
                </a:solidFill>
              </a:rPr>
              <a:t>around the stadium and construction of watering and drainage </a:t>
            </a:r>
            <a:r>
              <a:rPr lang="en-US" altLang="bg-BG" sz="1700" dirty="0" smtClean="0">
                <a:solidFill>
                  <a:srgbClr val="0070C0"/>
                </a:solidFill>
              </a:rPr>
              <a:t>system. Additionally, cross-border sport days will be organized.</a:t>
            </a:r>
            <a:endParaRPr lang="en-US" altLang="bg-BG" sz="1700" dirty="0">
              <a:solidFill>
                <a:srgbClr val="0070C0"/>
              </a:solidFill>
            </a:endParaRPr>
          </a:p>
          <a:p>
            <a:pPr algn="just" eaLnBrk="0" fontAlgn="base" hangingPunct="0">
              <a:spcBef>
                <a:spcPct val="0"/>
              </a:spcBef>
              <a:spcAft>
                <a:spcPct val="0"/>
              </a:spcAft>
              <a:tabLst>
                <a:tab pos="228600" algn="l"/>
                <a:tab pos="449263" algn="l"/>
              </a:tabLst>
            </a:pPr>
            <a:endParaRPr lang="en-US" altLang="bg-BG" sz="1700" b="1" dirty="0" smtClean="0">
              <a:solidFill>
                <a:srgbClr val="0070C0"/>
              </a:solidFill>
            </a:endParaRP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Partners: </a:t>
            </a: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LP </a:t>
            </a:r>
            <a:r>
              <a:rPr lang="en-US" altLang="bg-BG" sz="1700" b="1" dirty="0">
                <a:solidFill>
                  <a:srgbClr val="0070C0"/>
                </a:solidFill>
              </a:rPr>
              <a:t>- </a:t>
            </a:r>
            <a:r>
              <a:rPr lang="en-US" altLang="bg-BG" sz="1700" b="1" dirty="0" smtClean="0">
                <a:solidFill>
                  <a:srgbClr val="0070C0"/>
                </a:solidFill>
              </a:rPr>
              <a:t>  Municipality </a:t>
            </a:r>
            <a:r>
              <a:rPr lang="en-US" altLang="bg-BG" sz="1700" b="1" dirty="0">
                <a:solidFill>
                  <a:srgbClr val="0070C0"/>
                </a:solidFill>
              </a:rPr>
              <a:t>of Rila</a:t>
            </a:r>
          </a:p>
          <a:p>
            <a:pPr algn="just" eaLnBrk="0" fontAlgn="base" hangingPunct="0">
              <a:spcBef>
                <a:spcPct val="0"/>
              </a:spcBef>
              <a:spcAft>
                <a:spcPct val="0"/>
              </a:spcAft>
              <a:tabLst>
                <a:tab pos="228600" algn="l"/>
                <a:tab pos="449263" algn="l"/>
              </a:tabLst>
            </a:pPr>
            <a:r>
              <a:rPr lang="en-US" altLang="bg-BG" sz="1700" b="1" dirty="0">
                <a:solidFill>
                  <a:srgbClr val="0070C0"/>
                </a:solidFill>
              </a:rPr>
              <a:t>PP2 - Municipality of Sokobanja</a:t>
            </a:r>
            <a:endParaRPr lang="en-US" altLang="bg-BG" sz="1700" b="1" dirty="0" smtClean="0">
              <a:solidFill>
                <a:srgbClr val="0070C0"/>
              </a:solidFill>
            </a:endParaRP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Requested </a:t>
            </a:r>
            <a:r>
              <a:rPr lang="en-US" altLang="bg-BG" sz="1700" b="1" dirty="0">
                <a:solidFill>
                  <a:srgbClr val="0070C0"/>
                </a:solidFill>
              </a:rPr>
              <a:t>budget: 577 </a:t>
            </a:r>
            <a:r>
              <a:rPr lang="en-US" altLang="bg-BG" sz="1700" b="1" dirty="0" smtClean="0">
                <a:solidFill>
                  <a:srgbClr val="0070C0"/>
                </a:solidFill>
              </a:rPr>
              <a:t>385,92 Euro                                                           Total </a:t>
            </a:r>
            <a:r>
              <a:rPr lang="en-US" altLang="bg-BG" sz="1700" b="1" dirty="0">
                <a:solidFill>
                  <a:srgbClr val="0070C0"/>
                </a:solidFill>
              </a:rPr>
              <a:t>average score: </a:t>
            </a:r>
            <a:r>
              <a:rPr lang="en-US" altLang="bg-BG" sz="1700" b="1" dirty="0" smtClean="0">
                <a:solidFill>
                  <a:srgbClr val="0070C0"/>
                </a:solidFill>
              </a:rPr>
              <a:t>92.00</a:t>
            </a:r>
            <a:endParaRPr lang="en-US" altLang="bg-BG" sz="1700" b="1" dirty="0">
              <a:solidFill>
                <a:srgbClr val="0070C0"/>
              </a:solidFill>
            </a:endParaRPr>
          </a:p>
        </p:txBody>
      </p:sp>
    </p:spTree>
    <p:extLst>
      <p:ext uri="{BB962C8B-B14F-4D97-AF65-F5344CB8AC3E}">
        <p14:creationId xmlns:p14="http://schemas.microsoft.com/office/powerpoint/2010/main" val="1029895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1680" y="571605"/>
            <a:ext cx="4176380" cy="651778"/>
          </a:xfrm>
        </p:spPr>
        <p:txBody>
          <a:bodyPr>
            <a:normAutofit/>
          </a:bodyPr>
          <a:lstStyle/>
          <a:p>
            <a:r>
              <a:rPr lang="en-US" sz="3200" b="1" dirty="0"/>
              <a:t>Specific </a:t>
            </a:r>
            <a:r>
              <a:rPr lang="en-US" sz="3200" b="1" dirty="0" smtClean="0"/>
              <a:t>Objective 2.1</a:t>
            </a:r>
            <a:endParaRPr lang="en-US" sz="3200" dirty="0"/>
          </a:p>
        </p:txBody>
      </p:sp>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2513796"/>
            <a:ext cx="8640960" cy="3939540"/>
          </a:xfrm>
          <a:prstGeom prst="rect">
            <a:avLst/>
          </a:prstGeom>
        </p:spPr>
        <p:txBody>
          <a:bodyPr wrap="square">
            <a:spAutoFit/>
          </a:bodyPr>
          <a:lstStyle/>
          <a:p>
            <a:pPr algn="just" eaLnBrk="0" fontAlgn="base" hangingPunct="0">
              <a:spcBef>
                <a:spcPct val="0"/>
              </a:spcBef>
              <a:spcAft>
                <a:spcPct val="0"/>
              </a:spcAft>
              <a:tabLst>
                <a:tab pos="228600" algn="l"/>
                <a:tab pos="449263" algn="l"/>
              </a:tabLst>
            </a:pPr>
            <a:r>
              <a:rPr lang="en-GB" sz="2000" b="1" dirty="0">
                <a:solidFill>
                  <a:srgbClr val="0070C0"/>
                </a:solidFill>
              </a:rPr>
              <a:t>Reference No: </a:t>
            </a:r>
            <a:r>
              <a:rPr lang="en-GB" sz="2000" b="1" dirty="0" smtClean="0">
                <a:solidFill>
                  <a:srgbClr val="0070C0"/>
                </a:solidFill>
              </a:rPr>
              <a:t>CB007.1.21.320</a:t>
            </a:r>
          </a:p>
          <a:p>
            <a:pPr algn="just" eaLnBrk="0" fontAlgn="base" hangingPunct="0">
              <a:spcBef>
                <a:spcPct val="0"/>
              </a:spcBef>
              <a:spcAft>
                <a:spcPct val="0"/>
              </a:spcAft>
              <a:tabLst>
                <a:tab pos="228600" algn="l"/>
                <a:tab pos="449263" algn="l"/>
              </a:tabLst>
            </a:pPr>
            <a:r>
              <a:rPr lang="en-US" altLang="bg-BG" sz="2000" b="1" dirty="0" smtClean="0">
                <a:solidFill>
                  <a:srgbClr val="0070C0"/>
                </a:solidFill>
              </a:rPr>
              <a:t>Title: </a:t>
            </a:r>
            <a:r>
              <a:rPr lang="en-US" altLang="bg-BG" sz="2000" b="1" u="sng" dirty="0">
                <a:solidFill>
                  <a:srgbClr val="0070C0"/>
                </a:solidFill>
              </a:rPr>
              <a:t>“Improvement of sports infrastructure as the basis for the development of young sport talents”</a:t>
            </a:r>
            <a:endParaRPr lang="en-US" altLang="bg-BG" sz="2000" b="1" u="sng" dirty="0" smtClean="0">
              <a:solidFill>
                <a:srgbClr val="0070C0"/>
              </a:solidFill>
            </a:endParaRPr>
          </a:p>
          <a:p>
            <a:pPr algn="just" eaLnBrk="0" fontAlgn="base" hangingPunct="0">
              <a:spcBef>
                <a:spcPct val="0"/>
              </a:spcBef>
              <a:spcAft>
                <a:spcPct val="0"/>
              </a:spcAft>
              <a:tabLst>
                <a:tab pos="228600" algn="l"/>
                <a:tab pos="449263" algn="l"/>
              </a:tabLst>
            </a:pPr>
            <a:endParaRPr lang="en-US" altLang="bg-BG" sz="2000" b="1" u="sng" dirty="0" smtClean="0">
              <a:solidFill>
                <a:srgbClr val="0070C0"/>
              </a:solidFill>
            </a:endParaRP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Brief description: </a:t>
            </a:r>
            <a:r>
              <a:rPr lang="en-US" altLang="bg-BG" sz="1700" dirty="0" smtClean="0">
                <a:solidFill>
                  <a:srgbClr val="0070C0"/>
                </a:solidFill>
              </a:rPr>
              <a:t>The project </a:t>
            </a:r>
            <a:r>
              <a:rPr lang="en-US" altLang="bg-BG" sz="1700" dirty="0">
                <a:solidFill>
                  <a:srgbClr val="0070C0"/>
                </a:solidFill>
              </a:rPr>
              <a:t>envisages </a:t>
            </a:r>
            <a:r>
              <a:rPr lang="en-US" altLang="bg-BG" sz="1700" dirty="0" smtClean="0">
                <a:solidFill>
                  <a:srgbClr val="0070C0"/>
                </a:solidFill>
              </a:rPr>
              <a:t>modernization </a:t>
            </a:r>
            <a:r>
              <a:rPr lang="en-US" altLang="bg-BG" sz="1700" dirty="0">
                <a:solidFill>
                  <a:srgbClr val="0070C0"/>
                </a:solidFill>
              </a:rPr>
              <a:t>and renovation of </a:t>
            </a:r>
            <a:r>
              <a:rPr lang="en-US" altLang="bg-BG" sz="1700" dirty="0" smtClean="0">
                <a:solidFill>
                  <a:srgbClr val="0070C0"/>
                </a:solidFill>
              </a:rPr>
              <a:t>the training stadium and sports facilities in Montana and the city stadium of Vranje. After implementation of the reconstruction activities, football tournaments will be organized in both cities. Additionally, promotional materials will be elaborated and disseminated.</a:t>
            </a:r>
          </a:p>
          <a:p>
            <a:pPr algn="just" eaLnBrk="0" fontAlgn="base" hangingPunct="0">
              <a:spcBef>
                <a:spcPct val="0"/>
              </a:spcBef>
              <a:spcAft>
                <a:spcPct val="0"/>
              </a:spcAft>
              <a:tabLst>
                <a:tab pos="228600" algn="l"/>
                <a:tab pos="449263" algn="l"/>
              </a:tabLst>
            </a:pPr>
            <a:endParaRPr lang="en-US" altLang="bg-BG" sz="1700" b="1" dirty="0" smtClean="0">
              <a:solidFill>
                <a:srgbClr val="0070C0"/>
              </a:solidFill>
            </a:endParaRP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Partners: </a:t>
            </a: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LP </a:t>
            </a:r>
            <a:r>
              <a:rPr lang="en-US" altLang="bg-BG" sz="1700" b="1" dirty="0">
                <a:solidFill>
                  <a:srgbClr val="0070C0"/>
                </a:solidFill>
              </a:rPr>
              <a:t>- </a:t>
            </a:r>
            <a:r>
              <a:rPr lang="en-US" altLang="bg-BG" sz="1700" b="1" dirty="0" smtClean="0">
                <a:solidFill>
                  <a:srgbClr val="0070C0"/>
                </a:solidFill>
              </a:rPr>
              <a:t>  Municipality </a:t>
            </a:r>
            <a:r>
              <a:rPr lang="en-US" altLang="bg-BG" sz="1700" b="1" dirty="0">
                <a:solidFill>
                  <a:srgbClr val="0070C0"/>
                </a:solidFill>
              </a:rPr>
              <a:t>of </a:t>
            </a:r>
            <a:r>
              <a:rPr lang="en-US" altLang="bg-BG" sz="1700" b="1" dirty="0" smtClean="0">
                <a:solidFill>
                  <a:srgbClr val="0070C0"/>
                </a:solidFill>
              </a:rPr>
              <a:t>Montana</a:t>
            </a: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PP2 - </a:t>
            </a:r>
            <a:r>
              <a:rPr lang="en-US" altLang="bg-BG" sz="1700" b="1" dirty="0">
                <a:solidFill>
                  <a:srgbClr val="0070C0"/>
                </a:solidFill>
              </a:rPr>
              <a:t>Municipality of Vranje</a:t>
            </a:r>
            <a:endParaRPr lang="en-US" altLang="bg-BG" sz="1700" b="1" dirty="0" smtClean="0">
              <a:solidFill>
                <a:srgbClr val="0070C0"/>
              </a:solidFill>
            </a:endParaRP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Requested </a:t>
            </a:r>
            <a:r>
              <a:rPr lang="en-US" altLang="bg-BG" sz="1700" b="1" dirty="0">
                <a:solidFill>
                  <a:srgbClr val="0070C0"/>
                </a:solidFill>
              </a:rPr>
              <a:t>budget: 599 </a:t>
            </a:r>
            <a:r>
              <a:rPr lang="en-US" altLang="bg-BG" sz="1700" b="1" dirty="0" smtClean="0">
                <a:solidFill>
                  <a:srgbClr val="0070C0"/>
                </a:solidFill>
              </a:rPr>
              <a:t>845,58 Euro                                                           Total </a:t>
            </a:r>
            <a:r>
              <a:rPr lang="en-US" altLang="bg-BG" sz="1700" b="1" dirty="0">
                <a:solidFill>
                  <a:srgbClr val="0070C0"/>
                </a:solidFill>
              </a:rPr>
              <a:t>average score: </a:t>
            </a:r>
            <a:r>
              <a:rPr lang="en-US" altLang="bg-BG" sz="1700" b="1" dirty="0" smtClean="0">
                <a:solidFill>
                  <a:srgbClr val="0070C0"/>
                </a:solidFill>
              </a:rPr>
              <a:t>92.00</a:t>
            </a:r>
            <a:endParaRPr lang="en-US" altLang="bg-BG" sz="1700" b="1" dirty="0">
              <a:solidFill>
                <a:srgbClr val="0070C0"/>
              </a:solidFill>
            </a:endParaRPr>
          </a:p>
        </p:txBody>
      </p:sp>
    </p:spTree>
    <p:extLst>
      <p:ext uri="{BB962C8B-B14F-4D97-AF65-F5344CB8AC3E}">
        <p14:creationId xmlns:p14="http://schemas.microsoft.com/office/powerpoint/2010/main" val="3228996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68830" y="2924944"/>
            <a:ext cx="8016042" cy="2800767"/>
          </a:xfrm>
          <a:prstGeom prst="rect">
            <a:avLst/>
          </a:prstGeom>
        </p:spPr>
        <p:txBody>
          <a:bodyPr wrap="square">
            <a:spAutoFit/>
          </a:bodyPr>
          <a:lstStyle/>
          <a:p>
            <a:pPr lvl="0" algn="ctr">
              <a:spcBef>
                <a:spcPct val="20000"/>
              </a:spcBef>
              <a:defRPr/>
            </a:pPr>
            <a:r>
              <a:rPr lang="en-US" sz="4000" b="1" dirty="0" smtClean="0">
                <a:solidFill>
                  <a:srgbClr val="126CBE"/>
                </a:solidFill>
              </a:rPr>
              <a:t>Projects proposed for funding under Priority </a:t>
            </a:r>
            <a:r>
              <a:rPr lang="en-US" sz="4000" b="1" dirty="0">
                <a:solidFill>
                  <a:srgbClr val="126CBE"/>
                </a:solidFill>
              </a:rPr>
              <a:t>Axis 2</a:t>
            </a:r>
            <a:endParaRPr lang="en-US" sz="4000" b="1" dirty="0" smtClean="0">
              <a:solidFill>
                <a:srgbClr val="126CBE"/>
              </a:solidFill>
            </a:endParaRPr>
          </a:p>
          <a:p>
            <a:pPr lvl="0" algn="ctr">
              <a:spcBef>
                <a:spcPct val="20000"/>
              </a:spcBef>
              <a:defRPr/>
            </a:pPr>
            <a:endParaRPr lang="en-US" sz="4000" b="1" dirty="0">
              <a:solidFill>
                <a:srgbClr val="126CBE"/>
              </a:solidFill>
            </a:endParaRPr>
          </a:p>
          <a:p>
            <a:pPr lvl="0" algn="ctr">
              <a:spcBef>
                <a:spcPct val="20000"/>
              </a:spcBef>
              <a:defRPr/>
            </a:pPr>
            <a:r>
              <a:rPr lang="en-US" sz="4000" dirty="0" smtClean="0"/>
              <a:t>Financial allocation </a:t>
            </a:r>
            <a:r>
              <a:rPr lang="en-US" sz="4000" b="1" dirty="0" smtClean="0">
                <a:solidFill>
                  <a:srgbClr val="C00000"/>
                </a:solidFill>
              </a:rPr>
              <a:t>2018</a:t>
            </a:r>
            <a:endParaRPr lang="en-US" sz="4000" b="1" dirty="0">
              <a:solidFill>
                <a:srgbClr val="C00000"/>
              </a:solidFill>
            </a:endParaRPr>
          </a:p>
        </p:txBody>
      </p:sp>
    </p:spTree>
    <p:extLst>
      <p:ext uri="{BB962C8B-B14F-4D97-AF65-F5344CB8AC3E}">
        <p14:creationId xmlns:p14="http://schemas.microsoft.com/office/powerpoint/2010/main" val="2165608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1680" y="571605"/>
            <a:ext cx="4176380" cy="651778"/>
          </a:xfrm>
        </p:spPr>
        <p:txBody>
          <a:bodyPr>
            <a:normAutofit/>
          </a:bodyPr>
          <a:lstStyle/>
          <a:p>
            <a:r>
              <a:rPr lang="en-US" sz="3200" b="1" dirty="0"/>
              <a:t>Specific </a:t>
            </a:r>
            <a:r>
              <a:rPr lang="en-US" sz="3200" b="1" dirty="0" smtClean="0"/>
              <a:t>Objective 2.1</a:t>
            </a:r>
            <a:endParaRPr lang="en-US" sz="3200" dirty="0"/>
          </a:p>
        </p:txBody>
      </p:sp>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2370360"/>
            <a:ext cx="8640960" cy="4154984"/>
          </a:xfrm>
          <a:prstGeom prst="rect">
            <a:avLst/>
          </a:prstGeom>
        </p:spPr>
        <p:txBody>
          <a:bodyPr wrap="square">
            <a:spAutoFit/>
          </a:bodyPr>
          <a:lstStyle/>
          <a:p>
            <a:pPr algn="just" eaLnBrk="0" fontAlgn="base" hangingPunct="0">
              <a:spcBef>
                <a:spcPct val="0"/>
              </a:spcBef>
              <a:spcAft>
                <a:spcPct val="0"/>
              </a:spcAft>
              <a:tabLst>
                <a:tab pos="228600" algn="l"/>
                <a:tab pos="449263" algn="l"/>
              </a:tabLst>
            </a:pPr>
            <a:r>
              <a:rPr lang="en-GB" sz="2000" b="1" dirty="0">
                <a:solidFill>
                  <a:srgbClr val="0070C0"/>
                </a:solidFill>
              </a:rPr>
              <a:t>Reference No: </a:t>
            </a:r>
            <a:r>
              <a:rPr lang="en-GB" sz="2000" b="1" dirty="0" smtClean="0">
                <a:solidFill>
                  <a:srgbClr val="0070C0"/>
                </a:solidFill>
              </a:rPr>
              <a:t>CB007.1.21.288</a:t>
            </a:r>
          </a:p>
          <a:p>
            <a:pPr algn="just" eaLnBrk="0" fontAlgn="base" hangingPunct="0">
              <a:spcBef>
                <a:spcPct val="0"/>
              </a:spcBef>
              <a:spcAft>
                <a:spcPct val="0"/>
              </a:spcAft>
              <a:tabLst>
                <a:tab pos="228600" algn="l"/>
                <a:tab pos="449263" algn="l"/>
              </a:tabLst>
            </a:pPr>
            <a:r>
              <a:rPr lang="en-US" altLang="bg-BG" sz="2000" b="1" dirty="0" smtClean="0">
                <a:solidFill>
                  <a:srgbClr val="0070C0"/>
                </a:solidFill>
              </a:rPr>
              <a:t>Title: </a:t>
            </a:r>
            <a:r>
              <a:rPr lang="en-US" altLang="bg-BG" sz="2000" b="1" u="sng" dirty="0">
                <a:solidFill>
                  <a:srgbClr val="0070C0"/>
                </a:solidFill>
              </a:rPr>
              <a:t>“Prevention of the demographic collapse in the cross-border region”</a:t>
            </a:r>
            <a:endParaRPr lang="en-US" altLang="bg-BG" sz="2000" b="1" u="sng" dirty="0" smtClean="0">
              <a:solidFill>
                <a:srgbClr val="0070C0"/>
              </a:solidFill>
            </a:endParaRPr>
          </a:p>
          <a:p>
            <a:pPr algn="just" eaLnBrk="0" fontAlgn="base" hangingPunct="0">
              <a:spcBef>
                <a:spcPct val="0"/>
              </a:spcBef>
              <a:spcAft>
                <a:spcPct val="0"/>
              </a:spcAft>
              <a:tabLst>
                <a:tab pos="228600" algn="l"/>
                <a:tab pos="449263" algn="l"/>
              </a:tabLst>
            </a:pPr>
            <a:endParaRPr lang="en-US" altLang="bg-BG" sz="2000" b="1" u="sng" dirty="0" smtClean="0">
              <a:solidFill>
                <a:srgbClr val="0070C0"/>
              </a:solidFill>
            </a:endParaRP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Brief description</a:t>
            </a:r>
            <a:r>
              <a:rPr lang="en-US" altLang="bg-BG" sz="1700" b="1" dirty="0">
                <a:solidFill>
                  <a:srgbClr val="0070C0"/>
                </a:solidFill>
              </a:rPr>
              <a:t>: </a:t>
            </a:r>
            <a:r>
              <a:rPr lang="en-US" altLang="bg-BG" sz="1700" dirty="0" smtClean="0">
                <a:solidFill>
                  <a:srgbClr val="0070C0"/>
                </a:solidFill>
              </a:rPr>
              <a:t>The project aims to deliver </a:t>
            </a:r>
            <a:r>
              <a:rPr lang="en-US" altLang="bg-BG" sz="1700" dirty="0">
                <a:solidFill>
                  <a:srgbClr val="0070C0"/>
                </a:solidFill>
              </a:rPr>
              <a:t>knowledge, expertise and professional experience to young people from Pirot and Montana districts through establishment of </a:t>
            </a:r>
            <a:r>
              <a:rPr lang="en-US" altLang="bg-BG" sz="1700" dirty="0" smtClean="0">
                <a:solidFill>
                  <a:srgbClr val="0070C0"/>
                </a:solidFill>
              </a:rPr>
              <a:t>a center </a:t>
            </a:r>
            <a:r>
              <a:rPr lang="en-US" altLang="bg-BG" sz="1700" dirty="0">
                <a:solidFill>
                  <a:srgbClr val="0070C0"/>
                </a:solidFill>
              </a:rPr>
              <a:t>for innovation and improvement of skills of young doctors in the </a:t>
            </a:r>
            <a:r>
              <a:rPr lang="en-US" altLang="bg-BG" sz="1700" dirty="0" smtClean="0">
                <a:solidFill>
                  <a:srgbClr val="0070C0"/>
                </a:solidFill>
              </a:rPr>
              <a:t>region. This will help introducing health </a:t>
            </a:r>
            <a:r>
              <a:rPr lang="en-US" altLang="bg-BG" sz="1700" dirty="0">
                <a:solidFill>
                  <a:srgbClr val="0070C0"/>
                </a:solidFill>
              </a:rPr>
              <a:t>care career opportunities to students and </a:t>
            </a:r>
            <a:r>
              <a:rPr lang="en-US" altLang="bg-BG" sz="1700" dirty="0" smtClean="0">
                <a:solidFill>
                  <a:srgbClr val="0070C0"/>
                </a:solidFill>
              </a:rPr>
              <a:t>stimulate </a:t>
            </a:r>
            <a:r>
              <a:rPr lang="en-US" altLang="bg-BG" sz="1700" dirty="0">
                <a:solidFill>
                  <a:srgbClr val="0070C0"/>
                </a:solidFill>
              </a:rPr>
              <a:t>interest in medical profession </a:t>
            </a:r>
            <a:r>
              <a:rPr lang="en-US" altLang="bg-BG" sz="1700" dirty="0" smtClean="0">
                <a:solidFill>
                  <a:srgbClr val="0070C0"/>
                </a:solidFill>
              </a:rPr>
              <a:t>through health </a:t>
            </a:r>
            <a:r>
              <a:rPr lang="en-US" altLang="bg-BG" sz="1700" dirty="0">
                <a:solidFill>
                  <a:srgbClr val="0070C0"/>
                </a:solidFill>
              </a:rPr>
              <a:t>care capacity building courses. </a:t>
            </a:r>
            <a:r>
              <a:rPr lang="en-US" altLang="bg-BG" sz="1700" dirty="0" smtClean="0">
                <a:solidFill>
                  <a:srgbClr val="0070C0"/>
                </a:solidFill>
              </a:rPr>
              <a:t>Additionally the </a:t>
            </a:r>
            <a:r>
              <a:rPr lang="en-US" altLang="bg-BG" sz="1700" dirty="0">
                <a:solidFill>
                  <a:srgbClr val="0070C0"/>
                </a:solidFill>
              </a:rPr>
              <a:t>project envisages supply of medical equipment needed for educational and demonstration purposes</a:t>
            </a:r>
            <a:r>
              <a:rPr lang="en-US" altLang="bg-BG" sz="1700" dirty="0" smtClean="0">
                <a:solidFill>
                  <a:srgbClr val="0070C0"/>
                </a:solidFill>
              </a:rPr>
              <a:t>.</a:t>
            </a:r>
          </a:p>
          <a:p>
            <a:pPr algn="just" eaLnBrk="0" fontAlgn="base" hangingPunct="0">
              <a:spcBef>
                <a:spcPct val="0"/>
              </a:spcBef>
              <a:spcAft>
                <a:spcPct val="0"/>
              </a:spcAft>
              <a:tabLst>
                <a:tab pos="228600" algn="l"/>
                <a:tab pos="449263" algn="l"/>
              </a:tabLst>
            </a:pPr>
            <a:endParaRPr lang="en-US" altLang="bg-BG" sz="1700" b="1" dirty="0" smtClean="0">
              <a:solidFill>
                <a:srgbClr val="0070C0"/>
              </a:solidFill>
            </a:endParaRP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Partners: </a:t>
            </a: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LP </a:t>
            </a:r>
            <a:r>
              <a:rPr lang="en-US" altLang="bg-BG" sz="1700" b="1" dirty="0">
                <a:solidFill>
                  <a:srgbClr val="0070C0"/>
                </a:solidFill>
              </a:rPr>
              <a:t>- </a:t>
            </a:r>
            <a:r>
              <a:rPr lang="en-US" altLang="bg-BG" sz="1700" b="1" dirty="0" smtClean="0">
                <a:solidFill>
                  <a:srgbClr val="0070C0"/>
                </a:solidFill>
              </a:rPr>
              <a:t>  Center </a:t>
            </a:r>
            <a:r>
              <a:rPr lang="en-US" altLang="bg-BG" sz="1700" b="1" dirty="0">
                <a:solidFill>
                  <a:srgbClr val="0070C0"/>
                </a:solidFill>
              </a:rPr>
              <a:t>for social work - Pirot</a:t>
            </a:r>
            <a:endParaRPr lang="en-US" altLang="bg-BG" sz="1700" b="1" dirty="0" smtClean="0">
              <a:solidFill>
                <a:srgbClr val="0070C0"/>
              </a:solidFill>
            </a:endParaRP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PP2 - </a:t>
            </a:r>
            <a:r>
              <a:rPr lang="en-US" altLang="bg-BG" sz="1700" b="1" dirty="0">
                <a:solidFill>
                  <a:srgbClr val="0070C0"/>
                </a:solidFill>
              </a:rPr>
              <a:t>Municipality of </a:t>
            </a:r>
            <a:r>
              <a:rPr lang="en-US" altLang="bg-BG" sz="1700" b="1" dirty="0" smtClean="0">
                <a:solidFill>
                  <a:srgbClr val="0070C0"/>
                </a:solidFill>
              </a:rPr>
              <a:t>Montana</a:t>
            </a: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Requested </a:t>
            </a:r>
            <a:r>
              <a:rPr lang="en-US" altLang="bg-BG" sz="1700" b="1" dirty="0">
                <a:solidFill>
                  <a:srgbClr val="0070C0"/>
                </a:solidFill>
              </a:rPr>
              <a:t>budget: 528 </a:t>
            </a:r>
            <a:r>
              <a:rPr lang="en-US" altLang="bg-BG" sz="1700" b="1" dirty="0" smtClean="0">
                <a:solidFill>
                  <a:srgbClr val="0070C0"/>
                </a:solidFill>
              </a:rPr>
              <a:t>668,24 Euro                                                           Total </a:t>
            </a:r>
            <a:r>
              <a:rPr lang="en-US" altLang="bg-BG" sz="1700" b="1" dirty="0">
                <a:solidFill>
                  <a:srgbClr val="0070C0"/>
                </a:solidFill>
              </a:rPr>
              <a:t>average score: </a:t>
            </a:r>
            <a:r>
              <a:rPr lang="en-US" altLang="bg-BG" sz="1700" b="1" dirty="0" smtClean="0">
                <a:solidFill>
                  <a:srgbClr val="0070C0"/>
                </a:solidFill>
              </a:rPr>
              <a:t>91.50</a:t>
            </a:r>
            <a:endParaRPr lang="en-US" altLang="bg-BG" sz="1700" b="1" dirty="0">
              <a:solidFill>
                <a:srgbClr val="0070C0"/>
              </a:solidFill>
            </a:endParaRPr>
          </a:p>
        </p:txBody>
      </p:sp>
    </p:spTree>
    <p:extLst>
      <p:ext uri="{BB962C8B-B14F-4D97-AF65-F5344CB8AC3E}">
        <p14:creationId xmlns:p14="http://schemas.microsoft.com/office/powerpoint/2010/main" val="1199019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1680" y="571605"/>
            <a:ext cx="4176380" cy="651778"/>
          </a:xfrm>
        </p:spPr>
        <p:txBody>
          <a:bodyPr>
            <a:normAutofit/>
          </a:bodyPr>
          <a:lstStyle/>
          <a:p>
            <a:r>
              <a:rPr lang="en-US" sz="3200" b="1" dirty="0"/>
              <a:t>Specific </a:t>
            </a:r>
            <a:r>
              <a:rPr lang="en-US" sz="3200" b="1" dirty="0" smtClean="0"/>
              <a:t>Objective 2.1</a:t>
            </a:r>
            <a:endParaRPr lang="en-US" sz="3200" dirty="0"/>
          </a:p>
        </p:txBody>
      </p:sp>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2278608"/>
            <a:ext cx="8640960" cy="4462760"/>
          </a:xfrm>
          <a:prstGeom prst="rect">
            <a:avLst/>
          </a:prstGeom>
        </p:spPr>
        <p:txBody>
          <a:bodyPr wrap="square">
            <a:spAutoFit/>
          </a:bodyPr>
          <a:lstStyle/>
          <a:p>
            <a:pPr algn="just" eaLnBrk="0" fontAlgn="base" hangingPunct="0">
              <a:spcBef>
                <a:spcPct val="0"/>
              </a:spcBef>
              <a:spcAft>
                <a:spcPct val="0"/>
              </a:spcAft>
              <a:tabLst>
                <a:tab pos="228600" algn="l"/>
                <a:tab pos="449263" algn="l"/>
              </a:tabLst>
            </a:pPr>
            <a:r>
              <a:rPr lang="en-GB" sz="2000" b="1" dirty="0">
                <a:solidFill>
                  <a:srgbClr val="0070C0"/>
                </a:solidFill>
              </a:rPr>
              <a:t>Reference No: </a:t>
            </a:r>
            <a:r>
              <a:rPr lang="en-GB" sz="2000" b="1" dirty="0" smtClean="0">
                <a:solidFill>
                  <a:srgbClr val="0070C0"/>
                </a:solidFill>
              </a:rPr>
              <a:t>CB007.1.21.161</a:t>
            </a:r>
          </a:p>
          <a:p>
            <a:pPr algn="just" eaLnBrk="0" fontAlgn="base" hangingPunct="0">
              <a:spcBef>
                <a:spcPct val="0"/>
              </a:spcBef>
              <a:spcAft>
                <a:spcPct val="0"/>
              </a:spcAft>
              <a:tabLst>
                <a:tab pos="228600" algn="l"/>
                <a:tab pos="449263" algn="l"/>
              </a:tabLst>
            </a:pPr>
            <a:r>
              <a:rPr lang="en-US" altLang="bg-BG" sz="2000" b="1" dirty="0" smtClean="0">
                <a:solidFill>
                  <a:srgbClr val="0070C0"/>
                </a:solidFill>
              </a:rPr>
              <a:t>Title: </a:t>
            </a:r>
            <a:r>
              <a:rPr lang="en-US" altLang="bg-BG" sz="2000" b="1" u="sng" dirty="0">
                <a:solidFill>
                  <a:srgbClr val="0070C0"/>
                </a:solidFill>
              </a:rPr>
              <a:t>“Development of </a:t>
            </a:r>
            <a:r>
              <a:rPr lang="en-US" altLang="bg-BG" sz="2000" b="1" u="sng" dirty="0" smtClean="0">
                <a:solidFill>
                  <a:srgbClr val="0070C0"/>
                </a:solidFill>
              </a:rPr>
              <a:t>‘Entrepreneurial DNA’ </a:t>
            </a:r>
            <a:r>
              <a:rPr lang="en-US" altLang="bg-BG" sz="2000" b="1" u="sng" dirty="0">
                <a:solidFill>
                  <a:srgbClr val="0070C0"/>
                </a:solidFill>
              </a:rPr>
              <a:t>as a backbone of the future cross border training and business environment”</a:t>
            </a:r>
            <a:endParaRPr lang="en-US" altLang="bg-BG" sz="2000" b="1" u="sng" dirty="0" smtClean="0">
              <a:solidFill>
                <a:srgbClr val="0070C0"/>
              </a:solidFill>
            </a:endParaRPr>
          </a:p>
          <a:p>
            <a:pPr algn="just" eaLnBrk="0" fontAlgn="base" hangingPunct="0">
              <a:spcBef>
                <a:spcPct val="0"/>
              </a:spcBef>
              <a:spcAft>
                <a:spcPct val="0"/>
              </a:spcAft>
              <a:tabLst>
                <a:tab pos="228600" algn="l"/>
                <a:tab pos="449263" algn="l"/>
              </a:tabLst>
            </a:pPr>
            <a:endParaRPr lang="en-US" altLang="bg-BG" sz="2000" b="1" u="sng" dirty="0" smtClean="0">
              <a:solidFill>
                <a:srgbClr val="0070C0"/>
              </a:solidFill>
            </a:endParaRP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Brief description: </a:t>
            </a:r>
            <a:r>
              <a:rPr lang="en-US" altLang="bg-BG" sz="1700" dirty="0" smtClean="0">
                <a:solidFill>
                  <a:srgbClr val="0070C0"/>
                </a:solidFill>
              </a:rPr>
              <a:t>The project </a:t>
            </a:r>
            <a:r>
              <a:rPr lang="en-US" altLang="bg-BG" sz="1700" dirty="0">
                <a:solidFill>
                  <a:srgbClr val="0070C0"/>
                </a:solidFill>
              </a:rPr>
              <a:t>envisages </a:t>
            </a:r>
            <a:r>
              <a:rPr lang="en-US" altLang="bg-BG" sz="1700" dirty="0" smtClean="0">
                <a:solidFill>
                  <a:srgbClr val="0070C0"/>
                </a:solidFill>
              </a:rPr>
              <a:t>development </a:t>
            </a:r>
            <a:r>
              <a:rPr lang="en-US" altLang="bg-BG" sz="1700" dirty="0">
                <a:solidFill>
                  <a:srgbClr val="0070C0"/>
                </a:solidFill>
              </a:rPr>
              <a:t>and implementation of E-DNA database </a:t>
            </a:r>
            <a:r>
              <a:rPr lang="en-US" altLang="bg-BG" sz="1700" dirty="0" smtClean="0">
                <a:solidFill>
                  <a:srgbClr val="0070C0"/>
                </a:solidFill>
              </a:rPr>
              <a:t>in order to stimulate networking between </a:t>
            </a:r>
            <a:r>
              <a:rPr lang="en-US" altLang="bg-BG" sz="1700" dirty="0">
                <a:solidFill>
                  <a:srgbClr val="0070C0"/>
                </a:solidFill>
              </a:rPr>
              <a:t>the young </a:t>
            </a:r>
            <a:r>
              <a:rPr lang="en-US" altLang="bg-BG" sz="1700" dirty="0" smtClean="0">
                <a:solidFill>
                  <a:srgbClr val="0070C0"/>
                </a:solidFill>
              </a:rPr>
              <a:t>people, as the future </a:t>
            </a:r>
            <a:r>
              <a:rPr lang="en-US" altLang="bg-BG" sz="1700" dirty="0">
                <a:solidFill>
                  <a:srgbClr val="0070C0"/>
                </a:solidFill>
              </a:rPr>
              <a:t>entrepreneurs and </a:t>
            </a:r>
            <a:r>
              <a:rPr lang="en-US" altLang="bg-BG" sz="1700" dirty="0" smtClean="0">
                <a:solidFill>
                  <a:srgbClr val="0070C0"/>
                </a:solidFill>
              </a:rPr>
              <a:t>workforce, </a:t>
            </a:r>
            <a:r>
              <a:rPr lang="en-US" altLang="bg-BG" sz="1700" dirty="0">
                <a:solidFill>
                  <a:srgbClr val="0070C0"/>
                </a:solidFill>
              </a:rPr>
              <a:t>with potential </a:t>
            </a:r>
            <a:r>
              <a:rPr lang="en-US" altLang="bg-BG" sz="1700" dirty="0" smtClean="0">
                <a:solidFill>
                  <a:srgbClr val="0070C0"/>
                </a:solidFill>
              </a:rPr>
              <a:t>employers</a:t>
            </a:r>
            <a:r>
              <a:rPr lang="en-US" altLang="bg-BG" sz="1700" dirty="0">
                <a:solidFill>
                  <a:srgbClr val="0070C0"/>
                </a:solidFill>
              </a:rPr>
              <a:t>. </a:t>
            </a:r>
            <a:r>
              <a:rPr lang="en-US" altLang="bg-BG" sz="1700" dirty="0" smtClean="0">
                <a:solidFill>
                  <a:srgbClr val="0070C0"/>
                </a:solidFill>
              </a:rPr>
              <a:t>The cross-border </a:t>
            </a:r>
            <a:r>
              <a:rPr lang="en-US" altLang="bg-BG" sz="1700" dirty="0">
                <a:solidFill>
                  <a:srgbClr val="0070C0"/>
                </a:solidFill>
              </a:rPr>
              <a:t>E-DNA </a:t>
            </a:r>
            <a:r>
              <a:rPr lang="en-US" altLang="bg-BG" sz="1700" dirty="0" smtClean="0">
                <a:solidFill>
                  <a:srgbClr val="0070C0"/>
                </a:solidFill>
              </a:rPr>
              <a:t>Centre will consultatively support the </a:t>
            </a:r>
            <a:r>
              <a:rPr lang="en-US" altLang="bg-BG" sz="1700" dirty="0">
                <a:solidFill>
                  <a:srgbClr val="0070C0"/>
                </a:solidFill>
              </a:rPr>
              <a:t>youth within the framework of formal education </a:t>
            </a:r>
            <a:r>
              <a:rPr lang="en-US" altLang="bg-BG" sz="1700" dirty="0" smtClean="0">
                <a:solidFill>
                  <a:srgbClr val="0070C0"/>
                </a:solidFill>
              </a:rPr>
              <a:t>institutions. The project also envisages development </a:t>
            </a:r>
            <a:r>
              <a:rPr lang="en-US" altLang="bg-BG" sz="1700" dirty="0">
                <a:solidFill>
                  <a:srgbClr val="0070C0"/>
                </a:solidFill>
              </a:rPr>
              <a:t>and </a:t>
            </a:r>
            <a:r>
              <a:rPr lang="en-US" altLang="bg-BG" sz="1700" dirty="0" smtClean="0">
                <a:solidFill>
                  <a:srgbClr val="0070C0"/>
                </a:solidFill>
              </a:rPr>
              <a:t>implementation of internship </a:t>
            </a:r>
            <a:r>
              <a:rPr lang="en-US" altLang="bg-BG" sz="1700" dirty="0">
                <a:solidFill>
                  <a:srgbClr val="0070C0"/>
                </a:solidFill>
              </a:rPr>
              <a:t>programmes in </a:t>
            </a:r>
            <a:r>
              <a:rPr lang="en-US" altLang="bg-BG" sz="1700" dirty="0" smtClean="0">
                <a:solidFill>
                  <a:srgbClr val="0070C0"/>
                </a:solidFill>
              </a:rPr>
              <a:t>Botevgrad and Nis, and organization of a competition within a cross-border </a:t>
            </a:r>
            <a:r>
              <a:rPr lang="en-US" altLang="bg-BG" sz="1700" dirty="0">
                <a:solidFill>
                  <a:srgbClr val="0070C0"/>
                </a:solidFill>
              </a:rPr>
              <a:t>E-DNA </a:t>
            </a:r>
            <a:r>
              <a:rPr lang="en-US" altLang="bg-BG" sz="1700" dirty="0" smtClean="0">
                <a:solidFill>
                  <a:srgbClr val="0070C0"/>
                </a:solidFill>
              </a:rPr>
              <a:t>fair.</a:t>
            </a:r>
          </a:p>
          <a:p>
            <a:pPr algn="just" eaLnBrk="0" fontAlgn="base" hangingPunct="0">
              <a:spcBef>
                <a:spcPct val="0"/>
              </a:spcBef>
              <a:spcAft>
                <a:spcPct val="0"/>
              </a:spcAft>
              <a:tabLst>
                <a:tab pos="228600" algn="l"/>
                <a:tab pos="449263" algn="l"/>
              </a:tabLst>
            </a:pPr>
            <a:endParaRPr lang="en-US" altLang="bg-BG" sz="1700" b="1" dirty="0" smtClean="0">
              <a:solidFill>
                <a:srgbClr val="0070C0"/>
              </a:solidFill>
            </a:endParaRP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Partners: </a:t>
            </a: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LP </a:t>
            </a:r>
            <a:r>
              <a:rPr lang="en-US" altLang="bg-BG" sz="1700" b="1" dirty="0">
                <a:solidFill>
                  <a:srgbClr val="0070C0"/>
                </a:solidFill>
              </a:rPr>
              <a:t>- </a:t>
            </a:r>
            <a:r>
              <a:rPr lang="en-US" altLang="bg-BG" sz="1700" b="1" dirty="0" smtClean="0">
                <a:solidFill>
                  <a:srgbClr val="0070C0"/>
                </a:solidFill>
              </a:rPr>
              <a:t>  University </a:t>
            </a:r>
            <a:r>
              <a:rPr lang="en-US" altLang="bg-BG" sz="1700" b="1" dirty="0">
                <a:solidFill>
                  <a:srgbClr val="0070C0"/>
                </a:solidFill>
              </a:rPr>
              <a:t>of </a:t>
            </a:r>
            <a:r>
              <a:rPr lang="en-US" altLang="bg-BG" sz="1700" b="1" dirty="0" smtClean="0">
                <a:solidFill>
                  <a:srgbClr val="0070C0"/>
                </a:solidFill>
              </a:rPr>
              <a:t>Nis</a:t>
            </a: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PP2 - </a:t>
            </a:r>
            <a:r>
              <a:rPr lang="en-US" altLang="bg-BG" sz="1700" b="1" dirty="0">
                <a:solidFill>
                  <a:srgbClr val="0070C0"/>
                </a:solidFill>
              </a:rPr>
              <a:t>International Business </a:t>
            </a:r>
            <a:r>
              <a:rPr lang="en-US" altLang="bg-BG" sz="1700" b="1" dirty="0" smtClean="0">
                <a:solidFill>
                  <a:srgbClr val="0070C0"/>
                </a:solidFill>
              </a:rPr>
              <a:t>School, </a:t>
            </a:r>
            <a:r>
              <a:rPr lang="en-US" altLang="bg-BG" sz="1700" b="1" dirty="0" err="1" smtClean="0">
                <a:solidFill>
                  <a:srgbClr val="0070C0"/>
                </a:solidFill>
              </a:rPr>
              <a:t>Botevgrad</a:t>
            </a:r>
            <a:endParaRPr lang="en-US" altLang="bg-BG" sz="1700" b="1" dirty="0" smtClean="0">
              <a:solidFill>
                <a:srgbClr val="0070C0"/>
              </a:solidFill>
            </a:endParaRP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Requested </a:t>
            </a:r>
            <a:r>
              <a:rPr lang="en-US" altLang="bg-BG" sz="1700" b="1" dirty="0">
                <a:solidFill>
                  <a:srgbClr val="0070C0"/>
                </a:solidFill>
              </a:rPr>
              <a:t>budget: 193 </a:t>
            </a:r>
            <a:r>
              <a:rPr lang="en-US" altLang="bg-BG" sz="1700" b="1" dirty="0" smtClean="0">
                <a:solidFill>
                  <a:srgbClr val="0070C0"/>
                </a:solidFill>
              </a:rPr>
              <a:t>668,17 Euro                                                           Total </a:t>
            </a:r>
            <a:r>
              <a:rPr lang="en-US" altLang="bg-BG" sz="1700" b="1" dirty="0">
                <a:solidFill>
                  <a:srgbClr val="0070C0"/>
                </a:solidFill>
              </a:rPr>
              <a:t>average score: </a:t>
            </a:r>
            <a:r>
              <a:rPr lang="en-US" altLang="bg-BG" sz="1700" b="1" dirty="0" smtClean="0">
                <a:solidFill>
                  <a:srgbClr val="0070C0"/>
                </a:solidFill>
              </a:rPr>
              <a:t>90.50</a:t>
            </a:r>
            <a:endParaRPr lang="en-US" altLang="bg-BG" sz="1700" b="1" dirty="0">
              <a:solidFill>
                <a:srgbClr val="0070C0"/>
              </a:solidFill>
            </a:endParaRPr>
          </a:p>
        </p:txBody>
      </p:sp>
    </p:spTree>
    <p:extLst>
      <p:ext uri="{BB962C8B-B14F-4D97-AF65-F5344CB8AC3E}">
        <p14:creationId xmlns:p14="http://schemas.microsoft.com/office/powerpoint/2010/main" val="989861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32422" y="2924944"/>
            <a:ext cx="8016042" cy="2800767"/>
          </a:xfrm>
          <a:prstGeom prst="rect">
            <a:avLst/>
          </a:prstGeom>
        </p:spPr>
        <p:txBody>
          <a:bodyPr wrap="square">
            <a:spAutoFit/>
          </a:bodyPr>
          <a:lstStyle/>
          <a:p>
            <a:pPr lvl="0" algn="ctr">
              <a:spcBef>
                <a:spcPct val="20000"/>
              </a:spcBef>
              <a:defRPr/>
            </a:pPr>
            <a:r>
              <a:rPr lang="en-US" sz="4000" b="1" dirty="0" smtClean="0">
                <a:solidFill>
                  <a:srgbClr val="126CBE"/>
                </a:solidFill>
              </a:rPr>
              <a:t>Projects proposed for funding under Priority </a:t>
            </a:r>
            <a:r>
              <a:rPr lang="en-US" sz="4000" b="1" dirty="0">
                <a:solidFill>
                  <a:srgbClr val="126CBE"/>
                </a:solidFill>
              </a:rPr>
              <a:t>Axis </a:t>
            </a:r>
            <a:r>
              <a:rPr lang="en-US" sz="4000" b="1" dirty="0" smtClean="0">
                <a:solidFill>
                  <a:srgbClr val="126CBE"/>
                </a:solidFill>
              </a:rPr>
              <a:t>1</a:t>
            </a:r>
          </a:p>
          <a:p>
            <a:pPr lvl="0" algn="ctr">
              <a:spcBef>
                <a:spcPct val="20000"/>
              </a:spcBef>
              <a:defRPr/>
            </a:pPr>
            <a:endParaRPr lang="en-US" sz="4000" b="1" dirty="0">
              <a:solidFill>
                <a:srgbClr val="126CBE"/>
              </a:solidFill>
            </a:endParaRPr>
          </a:p>
          <a:p>
            <a:pPr lvl="0" algn="ctr">
              <a:spcBef>
                <a:spcPct val="20000"/>
              </a:spcBef>
              <a:defRPr/>
            </a:pPr>
            <a:r>
              <a:rPr lang="en-US" sz="4000" dirty="0" smtClean="0"/>
              <a:t>Financial allocation </a:t>
            </a:r>
            <a:r>
              <a:rPr lang="en-US" sz="4000" b="1" dirty="0" smtClean="0">
                <a:solidFill>
                  <a:srgbClr val="C00000"/>
                </a:solidFill>
              </a:rPr>
              <a:t>2015 - 2017</a:t>
            </a:r>
            <a:endParaRPr lang="en-US" sz="4000" b="1" dirty="0">
              <a:solidFill>
                <a:srgbClr val="C00000"/>
              </a:solidFill>
            </a:endParaRPr>
          </a:p>
        </p:txBody>
      </p:sp>
    </p:spTree>
    <p:extLst>
      <p:ext uri="{BB962C8B-B14F-4D97-AF65-F5344CB8AC3E}">
        <p14:creationId xmlns:p14="http://schemas.microsoft.com/office/powerpoint/2010/main" val="2164776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1680" y="571605"/>
            <a:ext cx="4176380" cy="651778"/>
          </a:xfrm>
        </p:spPr>
        <p:txBody>
          <a:bodyPr>
            <a:normAutofit/>
          </a:bodyPr>
          <a:lstStyle/>
          <a:p>
            <a:r>
              <a:rPr lang="en-US" sz="3200" b="1" dirty="0"/>
              <a:t>Specific </a:t>
            </a:r>
            <a:r>
              <a:rPr lang="en-US" sz="3200" b="1" dirty="0" smtClean="0"/>
              <a:t>Objective 2.2</a:t>
            </a:r>
            <a:endParaRPr lang="en-US" sz="3200" dirty="0"/>
          </a:p>
        </p:txBody>
      </p:sp>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2108750"/>
            <a:ext cx="8640960" cy="4416594"/>
          </a:xfrm>
          <a:prstGeom prst="rect">
            <a:avLst/>
          </a:prstGeom>
        </p:spPr>
        <p:txBody>
          <a:bodyPr wrap="square">
            <a:spAutoFit/>
          </a:bodyPr>
          <a:lstStyle/>
          <a:p>
            <a:pPr algn="just" eaLnBrk="0" fontAlgn="base" hangingPunct="0">
              <a:spcBef>
                <a:spcPct val="0"/>
              </a:spcBef>
              <a:spcAft>
                <a:spcPct val="0"/>
              </a:spcAft>
              <a:tabLst>
                <a:tab pos="228600" algn="l"/>
                <a:tab pos="449263" algn="l"/>
              </a:tabLst>
            </a:pPr>
            <a:r>
              <a:rPr lang="en-GB" sz="2000" b="1" dirty="0">
                <a:solidFill>
                  <a:srgbClr val="0070C0"/>
                </a:solidFill>
              </a:rPr>
              <a:t>Reference No: </a:t>
            </a:r>
            <a:r>
              <a:rPr lang="en-GB" sz="2000" b="1" dirty="0" smtClean="0">
                <a:solidFill>
                  <a:srgbClr val="0070C0"/>
                </a:solidFill>
              </a:rPr>
              <a:t>CB007.1.22.012</a:t>
            </a:r>
          </a:p>
          <a:p>
            <a:pPr algn="just" eaLnBrk="0" fontAlgn="base" hangingPunct="0">
              <a:spcBef>
                <a:spcPct val="0"/>
              </a:spcBef>
              <a:spcAft>
                <a:spcPct val="0"/>
              </a:spcAft>
              <a:tabLst>
                <a:tab pos="228600" algn="l"/>
                <a:tab pos="449263" algn="l"/>
              </a:tabLst>
            </a:pPr>
            <a:r>
              <a:rPr lang="en-US" altLang="bg-BG" sz="2000" b="1" dirty="0" smtClean="0">
                <a:solidFill>
                  <a:srgbClr val="0070C0"/>
                </a:solidFill>
              </a:rPr>
              <a:t>Title: </a:t>
            </a:r>
            <a:r>
              <a:rPr lang="en-US" altLang="bg-BG" sz="2000" b="1" u="sng" dirty="0">
                <a:solidFill>
                  <a:srgbClr val="0070C0"/>
                </a:solidFill>
              </a:rPr>
              <a:t>“Youth Riders</a:t>
            </a:r>
            <a:r>
              <a:rPr lang="en-US" altLang="bg-BG" sz="2000" b="1" u="sng" dirty="0" smtClean="0">
                <a:solidFill>
                  <a:srgbClr val="0070C0"/>
                </a:solidFill>
              </a:rPr>
              <a:t>”</a:t>
            </a:r>
          </a:p>
          <a:p>
            <a:pPr algn="just" eaLnBrk="0" fontAlgn="base" hangingPunct="0">
              <a:spcBef>
                <a:spcPct val="0"/>
              </a:spcBef>
              <a:spcAft>
                <a:spcPct val="0"/>
              </a:spcAft>
              <a:tabLst>
                <a:tab pos="228600" algn="l"/>
                <a:tab pos="449263" algn="l"/>
              </a:tabLst>
            </a:pPr>
            <a:endParaRPr lang="en-US" altLang="bg-BG" sz="2000" b="1" u="sng" dirty="0" smtClean="0">
              <a:solidFill>
                <a:srgbClr val="0070C0"/>
              </a:solidFill>
            </a:endParaRP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Brief description: </a:t>
            </a:r>
            <a:r>
              <a:rPr lang="en-US" altLang="bg-BG" sz="1700" dirty="0" smtClean="0">
                <a:solidFill>
                  <a:srgbClr val="0070C0"/>
                </a:solidFill>
              </a:rPr>
              <a:t>The project aims to encourage networking </a:t>
            </a:r>
            <a:r>
              <a:rPr lang="en-US" altLang="bg-BG" sz="1700" dirty="0">
                <a:solidFill>
                  <a:srgbClr val="0070C0"/>
                </a:solidFill>
              </a:rPr>
              <a:t>and partnerships between </a:t>
            </a:r>
            <a:r>
              <a:rPr lang="en-US" altLang="bg-BG" sz="1700" dirty="0" smtClean="0">
                <a:solidFill>
                  <a:srgbClr val="0070C0"/>
                </a:solidFill>
              </a:rPr>
              <a:t>youths, youth organizations, public </a:t>
            </a:r>
            <a:r>
              <a:rPr lang="en-US" altLang="bg-BG" sz="1700" dirty="0">
                <a:solidFill>
                  <a:srgbClr val="0070C0"/>
                </a:solidFill>
              </a:rPr>
              <a:t>institutions and decision </a:t>
            </a:r>
            <a:r>
              <a:rPr lang="en-US" altLang="bg-BG" sz="1700" dirty="0" smtClean="0">
                <a:solidFill>
                  <a:srgbClr val="0070C0"/>
                </a:solidFill>
              </a:rPr>
              <a:t>makers </a:t>
            </a:r>
            <a:r>
              <a:rPr lang="en-US" altLang="bg-BG" sz="1700" dirty="0">
                <a:solidFill>
                  <a:srgbClr val="0070C0"/>
                </a:solidFill>
              </a:rPr>
              <a:t>in the field of cross-border </a:t>
            </a:r>
            <a:r>
              <a:rPr lang="en-US" altLang="bg-BG" sz="1700" dirty="0" smtClean="0">
                <a:solidFill>
                  <a:srgbClr val="0070C0"/>
                </a:solidFill>
              </a:rPr>
              <a:t>cooperation, and especially in the </a:t>
            </a:r>
            <a:r>
              <a:rPr lang="en-US" altLang="bg-BG" sz="1700" dirty="0">
                <a:solidFill>
                  <a:srgbClr val="0070C0"/>
                </a:solidFill>
              </a:rPr>
              <a:t>context of on-going reforms in </a:t>
            </a:r>
            <a:r>
              <a:rPr lang="en-US" altLang="bg-BG" sz="1700" dirty="0" smtClean="0">
                <a:solidFill>
                  <a:srgbClr val="0070C0"/>
                </a:solidFill>
              </a:rPr>
              <a:t>youth-related  policies </a:t>
            </a:r>
            <a:r>
              <a:rPr lang="en-US" altLang="bg-BG" sz="1700" dirty="0">
                <a:solidFill>
                  <a:srgbClr val="0070C0"/>
                </a:solidFill>
              </a:rPr>
              <a:t>in both </a:t>
            </a:r>
            <a:r>
              <a:rPr lang="en-US" altLang="bg-BG" sz="1700" dirty="0" smtClean="0">
                <a:solidFill>
                  <a:srgbClr val="0070C0"/>
                </a:solidFill>
              </a:rPr>
              <a:t>countries. It envisages use of innovative approaches </a:t>
            </a:r>
            <a:r>
              <a:rPr lang="en-US" altLang="bg-BG" sz="1700" dirty="0">
                <a:solidFill>
                  <a:srgbClr val="0070C0"/>
                </a:solidFill>
              </a:rPr>
              <a:t>for joint </a:t>
            </a:r>
            <a:r>
              <a:rPr lang="en-US" altLang="bg-BG" sz="1700" dirty="0" smtClean="0">
                <a:solidFill>
                  <a:srgbClr val="0070C0"/>
                </a:solidFill>
              </a:rPr>
              <a:t>analysis </a:t>
            </a:r>
            <a:r>
              <a:rPr lang="en-US" altLang="bg-BG" sz="1700" dirty="0">
                <a:solidFill>
                  <a:srgbClr val="0070C0"/>
                </a:solidFill>
              </a:rPr>
              <a:t>of youth problems and </a:t>
            </a:r>
            <a:r>
              <a:rPr lang="en-US" altLang="bg-BG" sz="1700" dirty="0" smtClean="0">
                <a:solidFill>
                  <a:srgbClr val="0070C0"/>
                </a:solidFill>
              </a:rPr>
              <a:t>finding common solutions through joint research and organization of cross-border leader camps for young.</a:t>
            </a:r>
          </a:p>
          <a:p>
            <a:pPr algn="just" eaLnBrk="0" fontAlgn="base" hangingPunct="0">
              <a:spcBef>
                <a:spcPct val="0"/>
              </a:spcBef>
              <a:spcAft>
                <a:spcPct val="0"/>
              </a:spcAft>
              <a:tabLst>
                <a:tab pos="228600" algn="l"/>
                <a:tab pos="449263" algn="l"/>
              </a:tabLst>
            </a:pPr>
            <a:endParaRPr lang="en-US" altLang="bg-BG" sz="1700" b="1" dirty="0" smtClean="0">
              <a:solidFill>
                <a:srgbClr val="0070C0"/>
              </a:solidFill>
            </a:endParaRP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Partners: </a:t>
            </a: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LP </a:t>
            </a:r>
            <a:r>
              <a:rPr lang="en-US" altLang="bg-BG" sz="1700" b="1" dirty="0">
                <a:solidFill>
                  <a:srgbClr val="0070C0"/>
                </a:solidFill>
              </a:rPr>
              <a:t>- </a:t>
            </a:r>
            <a:r>
              <a:rPr lang="en-US" altLang="bg-BG" sz="1700" b="1" dirty="0" smtClean="0">
                <a:solidFill>
                  <a:srgbClr val="0070C0"/>
                </a:solidFill>
              </a:rPr>
              <a:t>   Free </a:t>
            </a:r>
            <a:r>
              <a:rPr lang="en-US" altLang="bg-BG" sz="1700" b="1" dirty="0">
                <a:solidFill>
                  <a:srgbClr val="0070C0"/>
                </a:solidFill>
              </a:rPr>
              <a:t>Youth Centre, Vidin</a:t>
            </a:r>
            <a:endParaRPr lang="en-US" altLang="bg-BG" sz="1700" b="1" dirty="0" smtClean="0">
              <a:solidFill>
                <a:srgbClr val="0070C0"/>
              </a:solidFill>
            </a:endParaRP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PP2 - </a:t>
            </a:r>
            <a:r>
              <a:rPr lang="en-US" altLang="bg-BG" sz="1700" b="1" dirty="0">
                <a:solidFill>
                  <a:srgbClr val="0070C0"/>
                </a:solidFill>
              </a:rPr>
              <a:t>Association for Development of </a:t>
            </a:r>
            <a:r>
              <a:rPr lang="en-US" altLang="bg-BG" sz="1700" b="1" dirty="0" smtClean="0">
                <a:solidFill>
                  <a:srgbClr val="0070C0"/>
                </a:solidFill>
              </a:rPr>
              <a:t>Children </a:t>
            </a:r>
            <a:r>
              <a:rPr lang="en-US" altLang="bg-BG" sz="1700" b="1" dirty="0">
                <a:solidFill>
                  <a:srgbClr val="0070C0"/>
                </a:solidFill>
              </a:rPr>
              <a:t>and Youth - </a:t>
            </a:r>
            <a:r>
              <a:rPr lang="en-US" altLang="bg-BG" sz="1700" b="1" dirty="0" smtClean="0">
                <a:solidFill>
                  <a:srgbClr val="0070C0"/>
                </a:solidFill>
              </a:rPr>
              <a:t>Open </a:t>
            </a:r>
            <a:r>
              <a:rPr lang="en-US" altLang="bg-BG" sz="1700" b="1" dirty="0">
                <a:solidFill>
                  <a:srgbClr val="0070C0"/>
                </a:solidFill>
              </a:rPr>
              <a:t>Club, Nis</a:t>
            </a:r>
            <a:endParaRPr lang="en-US" altLang="bg-BG" sz="1700" b="1" dirty="0" smtClean="0">
              <a:solidFill>
                <a:srgbClr val="0070C0"/>
              </a:solidFill>
            </a:endParaRP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PP3 </a:t>
            </a:r>
            <a:r>
              <a:rPr lang="en-US" altLang="bg-BG" sz="1700" b="1" dirty="0">
                <a:solidFill>
                  <a:srgbClr val="0070C0"/>
                </a:solidFill>
              </a:rPr>
              <a:t>- Association for local development Kamenica</a:t>
            </a:r>
            <a:endParaRPr lang="en-US" altLang="bg-BG" sz="1700" b="1" dirty="0" smtClean="0">
              <a:solidFill>
                <a:srgbClr val="0070C0"/>
              </a:solidFill>
            </a:endParaRP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Requested </a:t>
            </a:r>
            <a:r>
              <a:rPr lang="en-US" altLang="bg-BG" sz="1700" b="1" dirty="0">
                <a:solidFill>
                  <a:srgbClr val="0070C0"/>
                </a:solidFill>
              </a:rPr>
              <a:t>budget: 149 </a:t>
            </a:r>
            <a:r>
              <a:rPr lang="en-US" altLang="bg-BG" sz="1700" b="1" dirty="0" smtClean="0">
                <a:solidFill>
                  <a:srgbClr val="0070C0"/>
                </a:solidFill>
              </a:rPr>
              <a:t>875,00 Euro                                                           Total </a:t>
            </a:r>
            <a:r>
              <a:rPr lang="en-US" altLang="bg-BG" sz="1700" b="1" dirty="0">
                <a:solidFill>
                  <a:srgbClr val="0070C0"/>
                </a:solidFill>
              </a:rPr>
              <a:t>average score: </a:t>
            </a:r>
            <a:r>
              <a:rPr lang="en-US" altLang="bg-BG" sz="1700" b="1" dirty="0" smtClean="0">
                <a:solidFill>
                  <a:srgbClr val="0070C0"/>
                </a:solidFill>
              </a:rPr>
              <a:t>90.00</a:t>
            </a:r>
            <a:endParaRPr lang="en-US" altLang="bg-BG" sz="1700" b="1" dirty="0">
              <a:solidFill>
                <a:srgbClr val="0070C0"/>
              </a:solidFill>
            </a:endParaRPr>
          </a:p>
        </p:txBody>
      </p:sp>
    </p:spTree>
    <p:extLst>
      <p:ext uri="{BB962C8B-B14F-4D97-AF65-F5344CB8AC3E}">
        <p14:creationId xmlns:p14="http://schemas.microsoft.com/office/powerpoint/2010/main" val="224545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1680" y="571605"/>
            <a:ext cx="4176380" cy="651778"/>
          </a:xfrm>
        </p:spPr>
        <p:txBody>
          <a:bodyPr>
            <a:normAutofit/>
          </a:bodyPr>
          <a:lstStyle/>
          <a:p>
            <a:r>
              <a:rPr lang="en-US" sz="3200" b="1" dirty="0"/>
              <a:t>Specific </a:t>
            </a:r>
            <a:r>
              <a:rPr lang="en-US" sz="3200" b="1" dirty="0" smtClean="0"/>
              <a:t>Objective 2.1</a:t>
            </a:r>
            <a:endParaRPr lang="en-US" sz="3200" dirty="0"/>
          </a:p>
        </p:txBody>
      </p:sp>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2370360"/>
            <a:ext cx="8640960" cy="4154984"/>
          </a:xfrm>
          <a:prstGeom prst="rect">
            <a:avLst/>
          </a:prstGeom>
        </p:spPr>
        <p:txBody>
          <a:bodyPr wrap="square">
            <a:spAutoFit/>
          </a:bodyPr>
          <a:lstStyle/>
          <a:p>
            <a:pPr algn="just" eaLnBrk="0" fontAlgn="base" hangingPunct="0">
              <a:spcBef>
                <a:spcPct val="0"/>
              </a:spcBef>
              <a:spcAft>
                <a:spcPct val="0"/>
              </a:spcAft>
              <a:tabLst>
                <a:tab pos="228600" algn="l"/>
                <a:tab pos="449263" algn="l"/>
              </a:tabLst>
            </a:pPr>
            <a:r>
              <a:rPr lang="en-GB" sz="2000" b="1" dirty="0">
                <a:solidFill>
                  <a:srgbClr val="0070C0"/>
                </a:solidFill>
              </a:rPr>
              <a:t>Reference No: </a:t>
            </a:r>
            <a:r>
              <a:rPr lang="en-GB" sz="2000" b="1" dirty="0" smtClean="0">
                <a:solidFill>
                  <a:srgbClr val="0070C0"/>
                </a:solidFill>
              </a:rPr>
              <a:t>CB007.1.21.030</a:t>
            </a:r>
          </a:p>
          <a:p>
            <a:pPr algn="just" eaLnBrk="0" fontAlgn="base" hangingPunct="0">
              <a:spcBef>
                <a:spcPct val="0"/>
              </a:spcBef>
              <a:spcAft>
                <a:spcPct val="0"/>
              </a:spcAft>
              <a:tabLst>
                <a:tab pos="228600" algn="l"/>
                <a:tab pos="449263" algn="l"/>
              </a:tabLst>
            </a:pPr>
            <a:r>
              <a:rPr lang="en-US" altLang="bg-BG" sz="2000" b="1" dirty="0" smtClean="0">
                <a:solidFill>
                  <a:srgbClr val="0070C0"/>
                </a:solidFill>
              </a:rPr>
              <a:t>Title: </a:t>
            </a:r>
            <a:r>
              <a:rPr lang="en-US" altLang="bg-BG" sz="2000" b="1" u="sng" dirty="0">
                <a:solidFill>
                  <a:srgbClr val="0070C0"/>
                </a:solidFill>
              </a:rPr>
              <a:t>“Young entrepreneurs of today - successful people of tomorrow”</a:t>
            </a:r>
            <a:endParaRPr lang="en-US" altLang="bg-BG" sz="2000" b="1" u="sng" dirty="0" smtClean="0">
              <a:solidFill>
                <a:srgbClr val="0070C0"/>
              </a:solidFill>
            </a:endParaRPr>
          </a:p>
          <a:p>
            <a:pPr algn="just" eaLnBrk="0" fontAlgn="base" hangingPunct="0">
              <a:spcBef>
                <a:spcPct val="0"/>
              </a:spcBef>
              <a:spcAft>
                <a:spcPct val="0"/>
              </a:spcAft>
              <a:tabLst>
                <a:tab pos="228600" algn="l"/>
                <a:tab pos="449263" algn="l"/>
              </a:tabLst>
            </a:pPr>
            <a:endParaRPr lang="en-US" altLang="bg-BG" sz="2000" b="1" u="sng" dirty="0" smtClean="0">
              <a:solidFill>
                <a:srgbClr val="0070C0"/>
              </a:solidFill>
            </a:endParaRP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Brief description</a:t>
            </a:r>
            <a:r>
              <a:rPr lang="en-US" altLang="bg-BG" sz="1700" b="1" dirty="0">
                <a:solidFill>
                  <a:srgbClr val="0070C0"/>
                </a:solidFill>
              </a:rPr>
              <a:t>: </a:t>
            </a:r>
            <a:r>
              <a:rPr lang="en-US" altLang="bg-BG" sz="1700" dirty="0">
                <a:solidFill>
                  <a:srgbClr val="0070C0"/>
                </a:solidFill>
              </a:rPr>
              <a:t>The project aims to create conditions for improvement of professional qualifications of unemployed youths from the cross-border region and stimulation of youth </a:t>
            </a:r>
            <a:r>
              <a:rPr lang="en-US" altLang="bg-BG" sz="1700" dirty="0" smtClean="0">
                <a:solidFill>
                  <a:srgbClr val="0070C0"/>
                </a:solidFill>
              </a:rPr>
              <a:t>entrepreneurship. It envisages: supply of equipment for </a:t>
            </a:r>
            <a:r>
              <a:rPr lang="en-US" altLang="bg-BG" sz="1700" dirty="0">
                <a:solidFill>
                  <a:srgbClr val="0070C0"/>
                </a:solidFill>
              </a:rPr>
              <a:t>an education </a:t>
            </a:r>
            <a:r>
              <a:rPr lang="en-US" altLang="bg-BG" sz="1700" dirty="0" smtClean="0">
                <a:solidFill>
                  <a:srgbClr val="0070C0"/>
                </a:solidFill>
              </a:rPr>
              <a:t>halls </a:t>
            </a:r>
            <a:r>
              <a:rPr lang="en-US" altLang="bg-BG" sz="1700" dirty="0">
                <a:solidFill>
                  <a:srgbClr val="0070C0"/>
                </a:solidFill>
              </a:rPr>
              <a:t>in the local community </a:t>
            </a:r>
            <a:r>
              <a:rPr lang="en-US" altLang="bg-BG" sz="1700" dirty="0" smtClean="0">
                <a:solidFill>
                  <a:srgbClr val="0070C0"/>
                </a:solidFill>
              </a:rPr>
              <a:t>centers </a:t>
            </a:r>
            <a:r>
              <a:rPr lang="en-US" altLang="bg-BG" sz="1700" dirty="0">
                <a:solidFill>
                  <a:srgbClr val="0070C0"/>
                </a:solidFill>
              </a:rPr>
              <a:t>in Peturch and </a:t>
            </a:r>
            <a:r>
              <a:rPr lang="en-US" altLang="bg-BG" sz="1700" dirty="0" smtClean="0">
                <a:solidFill>
                  <a:srgbClr val="0070C0"/>
                </a:solidFill>
              </a:rPr>
              <a:t>Pirot; organization of training </a:t>
            </a:r>
            <a:r>
              <a:rPr lang="en-US" altLang="bg-BG" sz="1700" dirty="0">
                <a:solidFill>
                  <a:srgbClr val="0070C0"/>
                </a:solidFill>
              </a:rPr>
              <a:t>courses in </a:t>
            </a:r>
            <a:r>
              <a:rPr lang="en-US" altLang="bg-BG" sz="1700" dirty="0" smtClean="0">
                <a:solidFill>
                  <a:srgbClr val="0070C0"/>
                </a:solidFill>
              </a:rPr>
              <a:t>Peturch and Pirot within </a:t>
            </a:r>
            <a:r>
              <a:rPr lang="en-US" altLang="bg-BG" sz="1700" dirty="0">
                <a:solidFill>
                  <a:srgbClr val="0070C0"/>
                </a:solidFill>
              </a:rPr>
              <a:t>three specific </a:t>
            </a:r>
            <a:r>
              <a:rPr lang="en-US" altLang="bg-BG" sz="1700" dirty="0" smtClean="0">
                <a:solidFill>
                  <a:srgbClr val="0070C0"/>
                </a:solidFill>
              </a:rPr>
              <a:t>modules; and elaboration and dissemination of a bilingual </a:t>
            </a:r>
            <a:r>
              <a:rPr lang="en-US" altLang="bg-BG" sz="1700" dirty="0">
                <a:solidFill>
                  <a:srgbClr val="0070C0"/>
                </a:solidFill>
              </a:rPr>
              <a:t>guide - “Job finding and business plan preparation”. </a:t>
            </a:r>
            <a:endParaRPr lang="en-US" altLang="bg-BG" sz="1700" dirty="0" smtClean="0">
              <a:solidFill>
                <a:srgbClr val="0070C0"/>
              </a:solidFill>
            </a:endParaRPr>
          </a:p>
          <a:p>
            <a:pPr algn="just" eaLnBrk="0" fontAlgn="base" hangingPunct="0">
              <a:spcBef>
                <a:spcPct val="0"/>
              </a:spcBef>
              <a:spcAft>
                <a:spcPct val="0"/>
              </a:spcAft>
              <a:tabLst>
                <a:tab pos="228600" algn="l"/>
                <a:tab pos="449263" algn="l"/>
              </a:tabLst>
            </a:pPr>
            <a:endParaRPr lang="en-US" altLang="bg-BG" sz="1700" b="1" dirty="0" smtClean="0">
              <a:solidFill>
                <a:srgbClr val="0070C0"/>
              </a:solidFill>
            </a:endParaRP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Partners: </a:t>
            </a: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LP </a:t>
            </a:r>
            <a:r>
              <a:rPr lang="en-US" altLang="bg-BG" sz="1700" b="1" dirty="0">
                <a:solidFill>
                  <a:srgbClr val="0070C0"/>
                </a:solidFill>
              </a:rPr>
              <a:t>- </a:t>
            </a:r>
            <a:r>
              <a:rPr lang="en-US" altLang="bg-BG" sz="1700" b="1" dirty="0" smtClean="0">
                <a:solidFill>
                  <a:srgbClr val="0070C0"/>
                </a:solidFill>
              </a:rPr>
              <a:t>   Local </a:t>
            </a:r>
            <a:r>
              <a:rPr lang="en-US" altLang="bg-BG" sz="1700" b="1" dirty="0">
                <a:solidFill>
                  <a:srgbClr val="0070C0"/>
                </a:solidFill>
              </a:rPr>
              <a:t>community center "New life </a:t>
            </a:r>
            <a:r>
              <a:rPr lang="en-US" altLang="bg-BG" sz="1700" b="1" dirty="0" smtClean="0">
                <a:solidFill>
                  <a:srgbClr val="0070C0"/>
                </a:solidFill>
              </a:rPr>
              <a:t>1919“, Peturch  </a:t>
            </a: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PP2 - SK "POBEDNIK“, Pirot</a:t>
            </a: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Requested </a:t>
            </a:r>
            <a:r>
              <a:rPr lang="en-US" altLang="bg-BG" sz="1700" b="1" dirty="0">
                <a:solidFill>
                  <a:srgbClr val="0070C0"/>
                </a:solidFill>
              </a:rPr>
              <a:t>budget: 189 </a:t>
            </a:r>
            <a:r>
              <a:rPr lang="en-US" altLang="bg-BG" sz="1700" b="1" dirty="0" smtClean="0">
                <a:solidFill>
                  <a:srgbClr val="0070C0"/>
                </a:solidFill>
              </a:rPr>
              <a:t>788,04 Euro                                                           Total </a:t>
            </a:r>
            <a:r>
              <a:rPr lang="en-US" altLang="bg-BG" sz="1700" b="1" dirty="0">
                <a:solidFill>
                  <a:srgbClr val="0070C0"/>
                </a:solidFill>
              </a:rPr>
              <a:t>average score: </a:t>
            </a:r>
            <a:r>
              <a:rPr lang="en-US" altLang="bg-BG" sz="1700" b="1" dirty="0" smtClean="0">
                <a:solidFill>
                  <a:srgbClr val="0070C0"/>
                </a:solidFill>
              </a:rPr>
              <a:t>90.00</a:t>
            </a:r>
            <a:endParaRPr lang="en-US" altLang="bg-BG" sz="1700" b="1" dirty="0">
              <a:solidFill>
                <a:srgbClr val="0070C0"/>
              </a:solidFill>
            </a:endParaRPr>
          </a:p>
        </p:txBody>
      </p:sp>
    </p:spTree>
    <p:extLst>
      <p:ext uri="{BB962C8B-B14F-4D97-AF65-F5344CB8AC3E}">
        <p14:creationId xmlns:p14="http://schemas.microsoft.com/office/powerpoint/2010/main" val="3676320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1680" y="571605"/>
            <a:ext cx="4176380" cy="651778"/>
          </a:xfrm>
        </p:spPr>
        <p:txBody>
          <a:bodyPr>
            <a:normAutofit/>
          </a:bodyPr>
          <a:lstStyle/>
          <a:p>
            <a:r>
              <a:rPr lang="en-US" sz="3200" b="1" dirty="0"/>
              <a:t>Specific </a:t>
            </a:r>
            <a:r>
              <a:rPr lang="en-US" sz="3200" b="1" dirty="0" smtClean="0"/>
              <a:t>Objective 2.1</a:t>
            </a:r>
            <a:endParaRPr lang="en-US" sz="3200" dirty="0"/>
          </a:p>
        </p:txBody>
      </p:sp>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2232441"/>
            <a:ext cx="8640960" cy="4508927"/>
          </a:xfrm>
          <a:prstGeom prst="rect">
            <a:avLst/>
          </a:prstGeom>
        </p:spPr>
        <p:txBody>
          <a:bodyPr wrap="square">
            <a:spAutoFit/>
          </a:bodyPr>
          <a:lstStyle/>
          <a:p>
            <a:pPr algn="just" eaLnBrk="0" fontAlgn="base" hangingPunct="0">
              <a:spcBef>
                <a:spcPct val="0"/>
              </a:spcBef>
              <a:spcAft>
                <a:spcPct val="0"/>
              </a:spcAft>
              <a:tabLst>
                <a:tab pos="228600" algn="l"/>
                <a:tab pos="449263" algn="l"/>
              </a:tabLst>
            </a:pPr>
            <a:r>
              <a:rPr lang="en-GB" sz="2000" b="1" dirty="0">
                <a:solidFill>
                  <a:srgbClr val="0070C0"/>
                </a:solidFill>
              </a:rPr>
              <a:t>Reference No: </a:t>
            </a:r>
            <a:r>
              <a:rPr lang="en-GB" sz="2000" b="1" dirty="0" smtClean="0">
                <a:solidFill>
                  <a:srgbClr val="0070C0"/>
                </a:solidFill>
              </a:rPr>
              <a:t>CB007.1.21.066</a:t>
            </a:r>
          </a:p>
          <a:p>
            <a:pPr algn="just" eaLnBrk="0" fontAlgn="base" hangingPunct="0">
              <a:spcBef>
                <a:spcPct val="0"/>
              </a:spcBef>
              <a:spcAft>
                <a:spcPct val="0"/>
              </a:spcAft>
              <a:tabLst>
                <a:tab pos="228600" algn="l"/>
                <a:tab pos="449263" algn="l"/>
              </a:tabLst>
            </a:pPr>
            <a:r>
              <a:rPr lang="en-US" altLang="bg-BG" sz="2000" b="1" dirty="0" smtClean="0">
                <a:solidFill>
                  <a:srgbClr val="0070C0"/>
                </a:solidFill>
              </a:rPr>
              <a:t>Title: </a:t>
            </a:r>
            <a:r>
              <a:rPr lang="en-US" altLang="bg-BG" sz="2000" b="1" u="sng" dirty="0">
                <a:solidFill>
                  <a:srgbClr val="0070C0"/>
                </a:solidFill>
              </a:rPr>
              <a:t>“We invest in sport for career development of young people – the motive power of smart growth and cohesion between the Municipalities of </a:t>
            </a:r>
            <a:r>
              <a:rPr lang="en-US" altLang="bg-BG" sz="2000" b="1" u="sng" dirty="0" err="1">
                <a:solidFill>
                  <a:srgbClr val="0070C0"/>
                </a:solidFill>
              </a:rPr>
              <a:t>Botevgrad</a:t>
            </a:r>
            <a:r>
              <a:rPr lang="en-US" altLang="bg-BG" sz="2000" b="1" u="sng" dirty="0">
                <a:solidFill>
                  <a:srgbClr val="0070C0"/>
                </a:solidFill>
              </a:rPr>
              <a:t> and </a:t>
            </a:r>
            <a:r>
              <a:rPr lang="en-US" altLang="bg-BG" sz="2000" b="1" u="sng" dirty="0" err="1">
                <a:solidFill>
                  <a:srgbClr val="0070C0"/>
                </a:solidFill>
              </a:rPr>
              <a:t>Leskovac</a:t>
            </a:r>
            <a:r>
              <a:rPr lang="en-US" altLang="bg-BG" sz="2000" b="1" u="sng" dirty="0">
                <a:solidFill>
                  <a:srgbClr val="0070C0"/>
                </a:solidFill>
              </a:rPr>
              <a:t>”</a:t>
            </a:r>
            <a:endParaRPr lang="en-US" altLang="bg-BG" sz="2000" b="1" u="sng" dirty="0" smtClean="0">
              <a:solidFill>
                <a:srgbClr val="0070C0"/>
              </a:solidFill>
            </a:endParaRPr>
          </a:p>
          <a:p>
            <a:pPr algn="just" eaLnBrk="0" fontAlgn="base" hangingPunct="0">
              <a:spcBef>
                <a:spcPct val="0"/>
              </a:spcBef>
              <a:spcAft>
                <a:spcPct val="0"/>
              </a:spcAft>
              <a:tabLst>
                <a:tab pos="228600" algn="l"/>
                <a:tab pos="449263" algn="l"/>
              </a:tabLst>
            </a:pPr>
            <a:endParaRPr lang="en-US" altLang="bg-BG" sz="2000" b="1" u="sng" dirty="0" smtClean="0">
              <a:solidFill>
                <a:srgbClr val="0070C0"/>
              </a:solidFill>
            </a:endParaRP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Brief description</a:t>
            </a:r>
            <a:r>
              <a:rPr lang="en-US" altLang="bg-BG" sz="1700" b="1" dirty="0">
                <a:solidFill>
                  <a:srgbClr val="0070C0"/>
                </a:solidFill>
              </a:rPr>
              <a:t>: </a:t>
            </a:r>
            <a:r>
              <a:rPr lang="en-US" altLang="bg-BG" sz="1700" dirty="0" smtClean="0">
                <a:solidFill>
                  <a:srgbClr val="0070C0"/>
                </a:solidFill>
              </a:rPr>
              <a:t>The project envisages renovation and supply of equipment for the </a:t>
            </a:r>
            <a:r>
              <a:rPr lang="sv-SE" altLang="bg-BG" sz="1700" dirty="0" smtClean="0">
                <a:solidFill>
                  <a:srgbClr val="0070C0"/>
                </a:solidFill>
              </a:rPr>
              <a:t>sports hall </a:t>
            </a:r>
            <a:r>
              <a:rPr lang="en-US" altLang="bg-BG" sz="1700" dirty="0" smtClean="0">
                <a:solidFill>
                  <a:srgbClr val="0070C0"/>
                </a:solidFill>
              </a:rPr>
              <a:t>“</a:t>
            </a:r>
            <a:r>
              <a:rPr lang="sv-SE" altLang="bg-BG" sz="1700" dirty="0" smtClean="0">
                <a:solidFill>
                  <a:srgbClr val="0070C0"/>
                </a:solidFill>
              </a:rPr>
              <a:t>Balkan” and the sports hall </a:t>
            </a:r>
            <a:r>
              <a:rPr lang="en-US" altLang="bg-BG" sz="1700" dirty="0" smtClean="0">
                <a:solidFill>
                  <a:srgbClr val="0070C0"/>
                </a:solidFill>
              </a:rPr>
              <a:t>“</a:t>
            </a:r>
            <a:r>
              <a:rPr lang="sv-SE" altLang="bg-BG" sz="1700" dirty="0" smtClean="0">
                <a:solidFill>
                  <a:srgbClr val="0070C0"/>
                </a:solidFill>
              </a:rPr>
              <a:t>Arena Botevgrad”, </a:t>
            </a:r>
            <a:r>
              <a:rPr lang="en-US" altLang="bg-BG" sz="1700" dirty="0" smtClean="0">
                <a:solidFill>
                  <a:srgbClr val="0070C0"/>
                </a:solidFill>
              </a:rPr>
              <a:t>supply </a:t>
            </a:r>
            <a:r>
              <a:rPr lang="en-US" altLang="bg-BG" sz="1700" dirty="0">
                <a:solidFill>
                  <a:srgbClr val="0070C0"/>
                </a:solidFill>
              </a:rPr>
              <a:t>of </a:t>
            </a:r>
            <a:r>
              <a:rPr lang="en-US" altLang="bg-BG" sz="1700" dirty="0" smtClean="0">
                <a:solidFill>
                  <a:srgbClr val="0070C0"/>
                </a:solidFill>
              </a:rPr>
              <a:t>specialized equipment </a:t>
            </a:r>
            <a:r>
              <a:rPr lang="en-US" altLang="bg-BG" sz="1700" dirty="0">
                <a:solidFill>
                  <a:srgbClr val="0070C0"/>
                </a:solidFill>
              </a:rPr>
              <a:t>for </a:t>
            </a:r>
            <a:r>
              <a:rPr lang="en-US" altLang="bg-BG" sz="1700" dirty="0" smtClean="0">
                <a:solidFill>
                  <a:srgbClr val="0070C0"/>
                </a:solidFill>
              </a:rPr>
              <a:t>sports </a:t>
            </a:r>
            <a:r>
              <a:rPr lang="en-US" altLang="bg-BG" sz="1700" dirty="0">
                <a:solidFill>
                  <a:srgbClr val="0070C0"/>
                </a:solidFill>
              </a:rPr>
              <a:t>and </a:t>
            </a:r>
            <a:r>
              <a:rPr lang="en-US" altLang="bg-BG" sz="1700" dirty="0" smtClean="0">
                <a:solidFill>
                  <a:srgbClr val="0070C0"/>
                </a:solidFill>
              </a:rPr>
              <a:t>recreational Center “Dubucica”</a:t>
            </a:r>
            <a:r>
              <a:rPr lang="sv-SE" altLang="bg-BG" sz="1700" dirty="0" smtClean="0">
                <a:solidFill>
                  <a:srgbClr val="0070C0"/>
                </a:solidFill>
              </a:rPr>
              <a:t>; elaboration of a t</a:t>
            </a:r>
            <a:r>
              <a:rPr lang="en-US" altLang="bg-BG" sz="1700" dirty="0" smtClean="0">
                <a:solidFill>
                  <a:srgbClr val="0070C0"/>
                </a:solidFill>
              </a:rPr>
              <a:t>raining program </a:t>
            </a:r>
            <a:r>
              <a:rPr lang="en-US" altLang="bg-BG" sz="1700" dirty="0">
                <a:solidFill>
                  <a:srgbClr val="0070C0"/>
                </a:solidFill>
              </a:rPr>
              <a:t>and </a:t>
            </a:r>
            <a:r>
              <a:rPr lang="en-US" altLang="bg-BG" sz="1700" dirty="0" smtClean="0">
                <a:solidFill>
                  <a:srgbClr val="0070C0"/>
                </a:solidFill>
              </a:rPr>
              <a:t>a web-based </a:t>
            </a:r>
            <a:r>
              <a:rPr lang="en-US" altLang="bg-BG" sz="1700" dirty="0">
                <a:solidFill>
                  <a:srgbClr val="0070C0"/>
                </a:solidFill>
              </a:rPr>
              <a:t>platform for </a:t>
            </a:r>
            <a:r>
              <a:rPr lang="en-US" altLang="bg-BG" sz="1700" dirty="0" smtClean="0">
                <a:solidFill>
                  <a:srgbClr val="0070C0"/>
                </a:solidFill>
              </a:rPr>
              <a:t>monitoring of the </a:t>
            </a:r>
            <a:r>
              <a:rPr lang="en-US" altLang="bg-BG" sz="1700" dirty="0">
                <a:solidFill>
                  <a:srgbClr val="0070C0"/>
                </a:solidFill>
              </a:rPr>
              <a:t>educational </a:t>
            </a:r>
            <a:r>
              <a:rPr lang="en-US" altLang="bg-BG" sz="1700" dirty="0" smtClean="0">
                <a:solidFill>
                  <a:srgbClr val="0070C0"/>
                </a:solidFill>
              </a:rPr>
              <a:t>training; and organization of sport </a:t>
            </a:r>
            <a:r>
              <a:rPr lang="en-US" altLang="bg-BG" sz="1700" dirty="0">
                <a:solidFill>
                  <a:srgbClr val="0070C0"/>
                </a:solidFill>
              </a:rPr>
              <a:t>events</a:t>
            </a:r>
            <a:r>
              <a:rPr lang="en-US" altLang="bg-BG" sz="1700" dirty="0" smtClean="0">
                <a:solidFill>
                  <a:srgbClr val="0070C0"/>
                </a:solidFill>
              </a:rPr>
              <a:t>.</a:t>
            </a:r>
          </a:p>
          <a:p>
            <a:pPr algn="just" eaLnBrk="0" fontAlgn="base" hangingPunct="0">
              <a:spcBef>
                <a:spcPct val="0"/>
              </a:spcBef>
              <a:spcAft>
                <a:spcPct val="0"/>
              </a:spcAft>
              <a:tabLst>
                <a:tab pos="228600" algn="l"/>
                <a:tab pos="449263" algn="l"/>
              </a:tabLst>
            </a:pPr>
            <a:endParaRPr lang="en-US" altLang="bg-BG" sz="1700" b="1" dirty="0" smtClean="0">
              <a:solidFill>
                <a:srgbClr val="0070C0"/>
              </a:solidFill>
            </a:endParaRP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Partners: </a:t>
            </a: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LP </a:t>
            </a:r>
            <a:r>
              <a:rPr lang="en-US" altLang="bg-BG" sz="1700" b="1" dirty="0">
                <a:solidFill>
                  <a:srgbClr val="0070C0"/>
                </a:solidFill>
              </a:rPr>
              <a:t>- </a:t>
            </a:r>
            <a:r>
              <a:rPr lang="en-US" altLang="bg-BG" sz="1700" b="1" dirty="0" smtClean="0">
                <a:solidFill>
                  <a:srgbClr val="0070C0"/>
                </a:solidFill>
              </a:rPr>
              <a:t>  Municipality </a:t>
            </a:r>
            <a:r>
              <a:rPr lang="en-US" altLang="bg-BG" sz="1700" b="1" dirty="0">
                <a:solidFill>
                  <a:srgbClr val="0070C0"/>
                </a:solidFill>
              </a:rPr>
              <a:t>of Botevgrad</a:t>
            </a:r>
            <a:endParaRPr lang="en-US" altLang="bg-BG" sz="1700" b="1" dirty="0" smtClean="0">
              <a:solidFill>
                <a:srgbClr val="0070C0"/>
              </a:solidFill>
            </a:endParaRP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PP2 - </a:t>
            </a:r>
            <a:r>
              <a:rPr lang="en-US" altLang="bg-BG" sz="1700" b="1" dirty="0">
                <a:solidFill>
                  <a:srgbClr val="0070C0"/>
                </a:solidFill>
              </a:rPr>
              <a:t>Basketball club Actavis </a:t>
            </a:r>
            <a:r>
              <a:rPr lang="en-US" altLang="bg-BG" sz="1700" b="1" dirty="0" smtClean="0">
                <a:solidFill>
                  <a:srgbClr val="0070C0"/>
                </a:solidFill>
              </a:rPr>
              <a:t>Academy, Leskovac</a:t>
            </a:r>
          </a:p>
          <a:p>
            <a:pPr algn="just" eaLnBrk="0" fontAlgn="base" hangingPunct="0">
              <a:spcBef>
                <a:spcPct val="0"/>
              </a:spcBef>
              <a:spcAft>
                <a:spcPct val="0"/>
              </a:spcAft>
              <a:tabLst>
                <a:tab pos="228600" algn="l"/>
                <a:tab pos="449263" algn="l"/>
              </a:tabLst>
            </a:pPr>
            <a:r>
              <a:rPr lang="en-US" altLang="bg-BG" sz="1700" b="1" dirty="0">
                <a:solidFill>
                  <a:srgbClr val="0070C0"/>
                </a:solidFill>
              </a:rPr>
              <a:t>PP3 - Contemporary Society </a:t>
            </a:r>
            <a:r>
              <a:rPr lang="en-US" altLang="bg-BG" sz="1700" b="1" dirty="0" smtClean="0">
                <a:solidFill>
                  <a:srgbClr val="0070C0"/>
                </a:solidFill>
              </a:rPr>
              <a:t>Foundation, Botevgrad</a:t>
            </a: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Requested </a:t>
            </a:r>
            <a:r>
              <a:rPr lang="en-US" altLang="bg-BG" sz="1700" b="1" dirty="0">
                <a:solidFill>
                  <a:srgbClr val="0070C0"/>
                </a:solidFill>
              </a:rPr>
              <a:t>budget: 599 </a:t>
            </a:r>
            <a:r>
              <a:rPr lang="en-US" altLang="bg-BG" sz="1700" b="1" dirty="0" smtClean="0">
                <a:solidFill>
                  <a:srgbClr val="0070C0"/>
                </a:solidFill>
              </a:rPr>
              <a:t>820,12 Euro                                                           Total </a:t>
            </a:r>
            <a:r>
              <a:rPr lang="en-US" altLang="bg-BG" sz="1700" b="1" dirty="0">
                <a:solidFill>
                  <a:srgbClr val="0070C0"/>
                </a:solidFill>
              </a:rPr>
              <a:t>average score: </a:t>
            </a:r>
            <a:r>
              <a:rPr lang="en-US" altLang="bg-BG" sz="1700" b="1" dirty="0" smtClean="0">
                <a:solidFill>
                  <a:srgbClr val="0070C0"/>
                </a:solidFill>
              </a:rPr>
              <a:t>90.00</a:t>
            </a:r>
            <a:endParaRPr lang="en-US" altLang="bg-BG" sz="1700" b="1" dirty="0">
              <a:solidFill>
                <a:srgbClr val="0070C0"/>
              </a:solidFill>
            </a:endParaRPr>
          </a:p>
        </p:txBody>
      </p:sp>
    </p:spTree>
    <p:extLst>
      <p:ext uri="{BB962C8B-B14F-4D97-AF65-F5344CB8AC3E}">
        <p14:creationId xmlns:p14="http://schemas.microsoft.com/office/powerpoint/2010/main" val="1007720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32422" y="2420888"/>
            <a:ext cx="8016042" cy="1338828"/>
          </a:xfrm>
          <a:prstGeom prst="rect">
            <a:avLst/>
          </a:prstGeom>
        </p:spPr>
        <p:txBody>
          <a:bodyPr wrap="square">
            <a:spAutoFit/>
          </a:bodyPr>
          <a:lstStyle/>
          <a:p>
            <a:r>
              <a:rPr lang="en-GB" sz="2700" b="1" u="sng" dirty="0" smtClean="0">
                <a:solidFill>
                  <a:schemeClr val="accent3">
                    <a:lumMod val="50000"/>
                  </a:schemeClr>
                </a:solidFill>
              </a:rPr>
              <a:t>Environment</a:t>
            </a:r>
          </a:p>
          <a:p>
            <a:r>
              <a:rPr lang="en-GB" sz="2700" dirty="0" smtClean="0"/>
              <a:t>Specific </a:t>
            </a:r>
            <a:r>
              <a:rPr lang="en-GB" sz="2700" dirty="0"/>
              <a:t>objective 3.1: Joint Risk Management;</a:t>
            </a:r>
          </a:p>
          <a:p>
            <a:r>
              <a:rPr lang="en-GB" sz="2700" dirty="0"/>
              <a:t>Specific objective 3.2: Nature Protection.</a:t>
            </a:r>
          </a:p>
        </p:txBody>
      </p:sp>
      <p:sp>
        <p:nvSpPr>
          <p:cNvPr id="6" name="Rectangle 5"/>
          <p:cNvSpPr/>
          <p:nvPr/>
        </p:nvSpPr>
        <p:spPr>
          <a:xfrm>
            <a:off x="1835696" y="571606"/>
            <a:ext cx="3888432" cy="584775"/>
          </a:xfrm>
          <a:prstGeom prst="rect">
            <a:avLst/>
          </a:prstGeom>
        </p:spPr>
        <p:txBody>
          <a:bodyPr wrap="square">
            <a:spAutoFit/>
          </a:bodyPr>
          <a:lstStyle/>
          <a:p>
            <a:pPr lvl="0" algn="ctr">
              <a:spcBef>
                <a:spcPct val="20000"/>
              </a:spcBef>
              <a:defRPr/>
            </a:pPr>
            <a:r>
              <a:rPr lang="en-US" sz="3200" b="1" dirty="0" smtClean="0">
                <a:solidFill>
                  <a:schemeClr val="bg1"/>
                </a:solidFill>
              </a:rPr>
              <a:t>Priority Axis 3</a:t>
            </a:r>
            <a:endParaRPr lang="en-US" sz="3200" b="1" dirty="0">
              <a:solidFill>
                <a:schemeClr val="bg1"/>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424" y="4167720"/>
            <a:ext cx="2567436" cy="1925576"/>
          </a:xfrm>
          <a:prstGeom prst="rect">
            <a:avLst/>
          </a:prstGeom>
          <a:ln>
            <a:solidFill>
              <a:schemeClr val="bg1">
                <a:lumMod val="50000"/>
              </a:schemeClr>
            </a:solidFill>
          </a:ln>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44256" y="4170349"/>
            <a:ext cx="2561652" cy="1922947"/>
          </a:xfrm>
          <a:prstGeom prst="rect">
            <a:avLst/>
          </a:prstGeom>
          <a:ln>
            <a:solidFill>
              <a:schemeClr val="bg1">
                <a:lumMod val="50000"/>
              </a:schemeClr>
            </a:solidFill>
          </a:ln>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83476" y="4170348"/>
            <a:ext cx="2564988" cy="1922947"/>
          </a:xfrm>
          <a:prstGeom prst="rect">
            <a:avLst/>
          </a:prstGeom>
          <a:ln>
            <a:solidFill>
              <a:schemeClr val="bg1">
                <a:lumMod val="50000"/>
              </a:schemeClr>
            </a:solidFill>
          </a:ln>
        </p:spPr>
      </p:pic>
    </p:spTree>
    <p:extLst>
      <p:ext uri="{BB962C8B-B14F-4D97-AF65-F5344CB8AC3E}">
        <p14:creationId xmlns:p14="http://schemas.microsoft.com/office/powerpoint/2010/main" val="2033678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65190" y="2924944"/>
            <a:ext cx="8016042" cy="2800767"/>
          </a:xfrm>
          <a:prstGeom prst="rect">
            <a:avLst/>
          </a:prstGeom>
        </p:spPr>
        <p:txBody>
          <a:bodyPr wrap="square">
            <a:spAutoFit/>
          </a:bodyPr>
          <a:lstStyle/>
          <a:p>
            <a:pPr lvl="0" algn="ctr">
              <a:spcBef>
                <a:spcPct val="20000"/>
              </a:spcBef>
              <a:defRPr/>
            </a:pPr>
            <a:r>
              <a:rPr lang="en-US" sz="4000" b="1" dirty="0" smtClean="0">
                <a:solidFill>
                  <a:srgbClr val="126CBE"/>
                </a:solidFill>
              </a:rPr>
              <a:t>Projects proposed for funding under Priority </a:t>
            </a:r>
            <a:r>
              <a:rPr lang="en-US" sz="4000" b="1" dirty="0">
                <a:solidFill>
                  <a:srgbClr val="126CBE"/>
                </a:solidFill>
              </a:rPr>
              <a:t>Axis </a:t>
            </a:r>
            <a:r>
              <a:rPr lang="en-US" sz="4000" b="1" dirty="0" smtClean="0">
                <a:solidFill>
                  <a:srgbClr val="126CBE"/>
                </a:solidFill>
              </a:rPr>
              <a:t>3</a:t>
            </a:r>
          </a:p>
          <a:p>
            <a:pPr lvl="0" algn="ctr">
              <a:spcBef>
                <a:spcPct val="20000"/>
              </a:spcBef>
              <a:defRPr/>
            </a:pPr>
            <a:endParaRPr lang="en-US" sz="4000" b="1" dirty="0">
              <a:solidFill>
                <a:srgbClr val="126CBE"/>
              </a:solidFill>
            </a:endParaRPr>
          </a:p>
          <a:p>
            <a:pPr lvl="0" algn="ctr">
              <a:spcBef>
                <a:spcPct val="20000"/>
              </a:spcBef>
              <a:defRPr/>
            </a:pPr>
            <a:r>
              <a:rPr lang="en-US" sz="4000" dirty="0" smtClean="0"/>
              <a:t>Financial allocation </a:t>
            </a:r>
            <a:r>
              <a:rPr lang="en-US" sz="4000" b="1" dirty="0" smtClean="0">
                <a:solidFill>
                  <a:srgbClr val="C00000"/>
                </a:solidFill>
              </a:rPr>
              <a:t>2015 - 2017</a:t>
            </a:r>
            <a:endParaRPr lang="en-US" sz="4000" b="1" dirty="0">
              <a:solidFill>
                <a:srgbClr val="C00000"/>
              </a:solidFill>
            </a:endParaRPr>
          </a:p>
        </p:txBody>
      </p:sp>
    </p:spTree>
    <p:extLst>
      <p:ext uri="{BB962C8B-B14F-4D97-AF65-F5344CB8AC3E}">
        <p14:creationId xmlns:p14="http://schemas.microsoft.com/office/powerpoint/2010/main" val="1779925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1680" y="571605"/>
            <a:ext cx="4176380" cy="651778"/>
          </a:xfrm>
        </p:spPr>
        <p:txBody>
          <a:bodyPr>
            <a:normAutofit/>
          </a:bodyPr>
          <a:lstStyle/>
          <a:p>
            <a:r>
              <a:rPr lang="en-US" sz="3200" b="1" dirty="0"/>
              <a:t>Specific </a:t>
            </a:r>
            <a:r>
              <a:rPr lang="en-US" sz="3200" b="1" dirty="0" smtClean="0"/>
              <a:t>Objective 3.2</a:t>
            </a:r>
            <a:endParaRPr lang="en-US" sz="3200" dirty="0"/>
          </a:p>
        </p:txBody>
      </p:sp>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2462113"/>
            <a:ext cx="8640960" cy="3847207"/>
          </a:xfrm>
          <a:prstGeom prst="rect">
            <a:avLst/>
          </a:prstGeom>
        </p:spPr>
        <p:txBody>
          <a:bodyPr wrap="square">
            <a:spAutoFit/>
          </a:bodyPr>
          <a:lstStyle/>
          <a:p>
            <a:pPr algn="just" eaLnBrk="0" fontAlgn="base" hangingPunct="0">
              <a:spcBef>
                <a:spcPct val="0"/>
              </a:spcBef>
              <a:spcAft>
                <a:spcPct val="0"/>
              </a:spcAft>
              <a:tabLst>
                <a:tab pos="228600" algn="l"/>
                <a:tab pos="449263" algn="l"/>
              </a:tabLst>
            </a:pPr>
            <a:r>
              <a:rPr lang="en-GB" sz="2000" b="1" dirty="0">
                <a:solidFill>
                  <a:srgbClr val="0070C0"/>
                </a:solidFill>
              </a:rPr>
              <a:t>Reference No: </a:t>
            </a:r>
            <a:r>
              <a:rPr lang="en-GB" sz="2000" b="1" dirty="0" smtClean="0">
                <a:solidFill>
                  <a:srgbClr val="0070C0"/>
                </a:solidFill>
              </a:rPr>
              <a:t>CB007.1.32.224</a:t>
            </a:r>
            <a:endParaRPr lang="en-GB" sz="2000" b="1" dirty="0">
              <a:solidFill>
                <a:srgbClr val="0070C0"/>
              </a:solidFill>
            </a:endParaRPr>
          </a:p>
          <a:p>
            <a:pPr algn="just" eaLnBrk="0" fontAlgn="base" hangingPunct="0">
              <a:spcBef>
                <a:spcPct val="0"/>
              </a:spcBef>
              <a:spcAft>
                <a:spcPct val="0"/>
              </a:spcAft>
              <a:tabLst>
                <a:tab pos="228600" algn="l"/>
                <a:tab pos="449263" algn="l"/>
              </a:tabLst>
            </a:pPr>
            <a:r>
              <a:rPr lang="en-US" altLang="bg-BG" sz="2000" b="1" dirty="0" smtClean="0">
                <a:solidFill>
                  <a:srgbClr val="0070C0"/>
                </a:solidFill>
              </a:rPr>
              <a:t>Title</a:t>
            </a:r>
            <a:r>
              <a:rPr lang="en-US" altLang="bg-BG" sz="2000" b="1" dirty="0">
                <a:solidFill>
                  <a:srgbClr val="0070C0"/>
                </a:solidFill>
              </a:rPr>
              <a:t>: </a:t>
            </a:r>
            <a:r>
              <a:rPr lang="en-US" altLang="bg-BG" sz="2000" b="1" u="sng" dirty="0">
                <a:solidFill>
                  <a:srgbClr val="0070C0"/>
                </a:solidFill>
              </a:rPr>
              <a:t>“Clean and Green </a:t>
            </a:r>
            <a:r>
              <a:rPr lang="en-US" altLang="bg-BG" sz="2000" b="1" u="sng" dirty="0" smtClean="0">
                <a:solidFill>
                  <a:srgbClr val="0070C0"/>
                </a:solidFill>
              </a:rPr>
              <a:t>Life”</a:t>
            </a:r>
            <a:endParaRPr lang="en-US" altLang="bg-BG" sz="2000" b="1" u="sng" dirty="0">
              <a:solidFill>
                <a:srgbClr val="0070C0"/>
              </a:solidFill>
            </a:endParaRP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a:solidFill>
                  <a:srgbClr val="0070C0"/>
                </a:solidFill>
              </a:rPr>
              <a:t>Brief description: </a:t>
            </a:r>
            <a:r>
              <a:rPr lang="en-US" altLang="bg-BG" sz="1700" dirty="0" smtClean="0">
                <a:solidFill>
                  <a:srgbClr val="0070C0"/>
                </a:solidFill>
              </a:rPr>
              <a:t>Project </a:t>
            </a:r>
            <a:r>
              <a:rPr lang="en-US" altLang="bg-BG" sz="1700" dirty="0">
                <a:solidFill>
                  <a:srgbClr val="0070C0"/>
                </a:solidFill>
              </a:rPr>
              <a:t>is focused on improving municipal waste management </a:t>
            </a:r>
            <a:r>
              <a:rPr lang="en-US" altLang="bg-BG" sz="1700" dirty="0" smtClean="0">
                <a:solidFill>
                  <a:srgbClr val="0070C0"/>
                </a:solidFill>
              </a:rPr>
              <a:t>through:  </a:t>
            </a:r>
            <a:r>
              <a:rPr lang="en-US" altLang="bg-BG" sz="1700" dirty="0">
                <a:solidFill>
                  <a:srgbClr val="0070C0"/>
                </a:solidFill>
              </a:rPr>
              <a:t>provision of modern waste collection equipment; exchange of know-how and adoption of </a:t>
            </a:r>
            <a:r>
              <a:rPr lang="en-US" altLang="bg-BG" sz="1700" dirty="0" smtClean="0">
                <a:solidFill>
                  <a:srgbClr val="0070C0"/>
                </a:solidFill>
              </a:rPr>
              <a:t>the best </a:t>
            </a:r>
            <a:r>
              <a:rPr lang="en-US" altLang="bg-BG" sz="1700" dirty="0">
                <a:solidFill>
                  <a:srgbClr val="0070C0"/>
                </a:solidFill>
              </a:rPr>
              <a:t>EU practices into a joint action plan for waste management in </a:t>
            </a:r>
            <a:r>
              <a:rPr lang="en-US" altLang="bg-BG" sz="1700" dirty="0" smtClean="0">
                <a:solidFill>
                  <a:srgbClr val="0070C0"/>
                </a:solidFill>
              </a:rPr>
              <a:t>the Kula-Knjazevac </a:t>
            </a:r>
            <a:r>
              <a:rPr lang="en-US" altLang="bg-BG" sz="1700" dirty="0">
                <a:solidFill>
                  <a:srgbClr val="0070C0"/>
                </a:solidFill>
              </a:rPr>
              <a:t>region; </a:t>
            </a:r>
            <a:r>
              <a:rPr lang="en-US" altLang="bg-BG" sz="1700" dirty="0" smtClean="0">
                <a:solidFill>
                  <a:srgbClr val="0070C0"/>
                </a:solidFill>
              </a:rPr>
              <a:t>organization of </a:t>
            </a:r>
            <a:r>
              <a:rPr lang="en-US" altLang="bg-BG" sz="1700" dirty="0">
                <a:solidFill>
                  <a:srgbClr val="0070C0"/>
                </a:solidFill>
              </a:rPr>
              <a:t>round table discussions and public debates; carrying out joint cross-border eco initiative "My Green Home</a:t>
            </a:r>
            <a:r>
              <a:rPr lang="en-US" altLang="bg-BG" sz="1700" dirty="0" smtClean="0">
                <a:solidFill>
                  <a:srgbClr val="0070C0"/>
                </a:solidFill>
              </a:rPr>
              <a:t>“; </a:t>
            </a:r>
            <a:r>
              <a:rPr lang="en-US" altLang="bg-BG" sz="1700" dirty="0">
                <a:solidFill>
                  <a:srgbClr val="0070C0"/>
                </a:solidFill>
              </a:rPr>
              <a:t>and </a:t>
            </a:r>
            <a:r>
              <a:rPr lang="en-US" altLang="bg-BG" sz="1700" dirty="0" smtClean="0">
                <a:solidFill>
                  <a:srgbClr val="0070C0"/>
                </a:solidFill>
              </a:rPr>
              <a:t>a joint </a:t>
            </a:r>
            <a:r>
              <a:rPr lang="en-US" altLang="bg-BG" sz="1700" dirty="0">
                <a:solidFill>
                  <a:srgbClr val="0070C0"/>
                </a:solidFill>
              </a:rPr>
              <a:t>school campaign on ecological issues.</a:t>
            </a: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a:solidFill>
                  <a:srgbClr val="0070C0"/>
                </a:solidFill>
              </a:rPr>
              <a:t>Partners: </a:t>
            </a:r>
          </a:p>
          <a:p>
            <a:pPr algn="just" eaLnBrk="0" fontAlgn="base" hangingPunct="0">
              <a:spcBef>
                <a:spcPct val="0"/>
              </a:spcBef>
              <a:spcAft>
                <a:spcPct val="0"/>
              </a:spcAft>
              <a:tabLst>
                <a:tab pos="228600" algn="l"/>
                <a:tab pos="449263" algn="l"/>
              </a:tabLst>
            </a:pPr>
            <a:r>
              <a:rPr lang="en-US" altLang="bg-BG" sz="1700" b="1" dirty="0">
                <a:solidFill>
                  <a:srgbClr val="0070C0"/>
                </a:solidFill>
              </a:rPr>
              <a:t>LP -  </a:t>
            </a:r>
            <a:r>
              <a:rPr lang="en-US" altLang="bg-BG" sz="1700" b="1" dirty="0" smtClean="0">
                <a:solidFill>
                  <a:srgbClr val="0070C0"/>
                </a:solidFill>
              </a:rPr>
              <a:t> Municipality </a:t>
            </a:r>
            <a:r>
              <a:rPr lang="en-US" altLang="bg-BG" sz="1700" b="1" dirty="0">
                <a:solidFill>
                  <a:srgbClr val="0070C0"/>
                </a:solidFill>
              </a:rPr>
              <a:t>of Kula </a:t>
            </a:r>
          </a:p>
          <a:p>
            <a:pPr algn="just" eaLnBrk="0" fontAlgn="base" hangingPunct="0">
              <a:spcBef>
                <a:spcPct val="0"/>
              </a:spcBef>
              <a:spcAft>
                <a:spcPct val="0"/>
              </a:spcAft>
              <a:tabLst>
                <a:tab pos="228600" algn="l"/>
                <a:tab pos="449263" algn="l"/>
              </a:tabLst>
            </a:pPr>
            <a:r>
              <a:rPr lang="en-US" altLang="bg-BG" sz="1700" b="1" dirty="0">
                <a:solidFill>
                  <a:srgbClr val="0070C0"/>
                </a:solidFill>
              </a:rPr>
              <a:t>PP2 - Public Utility Company "Standard" - </a:t>
            </a:r>
            <a:r>
              <a:rPr lang="en-US" altLang="bg-BG" sz="1700" b="1" dirty="0" err="1">
                <a:solidFill>
                  <a:srgbClr val="0070C0"/>
                </a:solidFill>
              </a:rPr>
              <a:t>Knjazevac</a:t>
            </a:r>
            <a:r>
              <a:rPr lang="en-US" altLang="bg-BG" sz="1700" b="1" dirty="0">
                <a:solidFill>
                  <a:srgbClr val="0070C0"/>
                </a:solidFill>
              </a:rPr>
              <a:t>  </a:t>
            </a: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a:solidFill>
                  <a:srgbClr val="0070C0"/>
                </a:solidFill>
              </a:rPr>
              <a:t>Requested budget: 599 </a:t>
            </a:r>
            <a:r>
              <a:rPr lang="en-US" altLang="bg-BG" sz="1700" b="1" dirty="0" smtClean="0">
                <a:solidFill>
                  <a:srgbClr val="0070C0"/>
                </a:solidFill>
              </a:rPr>
              <a:t>507,17 </a:t>
            </a:r>
            <a:r>
              <a:rPr lang="en-US" altLang="bg-BG" sz="1700" b="1" dirty="0">
                <a:solidFill>
                  <a:srgbClr val="0070C0"/>
                </a:solidFill>
              </a:rPr>
              <a:t>Euro                                                          Total average score: 95.00</a:t>
            </a:r>
          </a:p>
        </p:txBody>
      </p:sp>
    </p:spTree>
    <p:extLst>
      <p:ext uri="{BB962C8B-B14F-4D97-AF65-F5344CB8AC3E}">
        <p14:creationId xmlns:p14="http://schemas.microsoft.com/office/powerpoint/2010/main" val="888928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1680" y="571605"/>
            <a:ext cx="4176380" cy="651778"/>
          </a:xfrm>
        </p:spPr>
        <p:txBody>
          <a:bodyPr>
            <a:normAutofit/>
          </a:bodyPr>
          <a:lstStyle/>
          <a:p>
            <a:r>
              <a:rPr lang="en-US" sz="3200" b="1" dirty="0"/>
              <a:t>Specific </a:t>
            </a:r>
            <a:r>
              <a:rPr lang="en-US" sz="3200" b="1" dirty="0" smtClean="0"/>
              <a:t>Objective 3.1</a:t>
            </a:r>
            <a:endParaRPr lang="en-US" sz="3200" dirty="0"/>
          </a:p>
        </p:txBody>
      </p:sp>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2252489"/>
            <a:ext cx="8640960" cy="4462760"/>
          </a:xfrm>
          <a:prstGeom prst="rect">
            <a:avLst/>
          </a:prstGeom>
        </p:spPr>
        <p:txBody>
          <a:bodyPr wrap="square">
            <a:spAutoFit/>
          </a:bodyPr>
          <a:lstStyle/>
          <a:p>
            <a:pPr algn="just" eaLnBrk="0" fontAlgn="base" hangingPunct="0">
              <a:spcBef>
                <a:spcPct val="0"/>
              </a:spcBef>
              <a:spcAft>
                <a:spcPct val="0"/>
              </a:spcAft>
              <a:tabLst>
                <a:tab pos="228600" algn="l"/>
                <a:tab pos="449263" algn="l"/>
              </a:tabLst>
            </a:pPr>
            <a:r>
              <a:rPr lang="en-GB" sz="2000" b="1" dirty="0">
                <a:solidFill>
                  <a:srgbClr val="0070C0"/>
                </a:solidFill>
              </a:rPr>
              <a:t>Reference No: </a:t>
            </a:r>
            <a:r>
              <a:rPr lang="en-GB" sz="2000" b="1" dirty="0" smtClean="0">
                <a:solidFill>
                  <a:srgbClr val="0070C0"/>
                </a:solidFill>
              </a:rPr>
              <a:t>CB007.1.31.126</a:t>
            </a:r>
            <a:endParaRPr lang="en-GB" sz="2000" b="1" dirty="0">
              <a:solidFill>
                <a:srgbClr val="0070C0"/>
              </a:solidFill>
            </a:endParaRPr>
          </a:p>
          <a:p>
            <a:pPr algn="just" eaLnBrk="0" fontAlgn="base" hangingPunct="0">
              <a:spcBef>
                <a:spcPct val="0"/>
              </a:spcBef>
              <a:spcAft>
                <a:spcPct val="0"/>
              </a:spcAft>
              <a:tabLst>
                <a:tab pos="228600" algn="l"/>
                <a:tab pos="449263" algn="l"/>
              </a:tabLst>
            </a:pPr>
            <a:r>
              <a:rPr lang="en-US" altLang="bg-BG" sz="2000" b="1" dirty="0" smtClean="0">
                <a:solidFill>
                  <a:srgbClr val="0070C0"/>
                </a:solidFill>
              </a:rPr>
              <a:t>Title: </a:t>
            </a:r>
            <a:r>
              <a:rPr lang="en-US" altLang="bg-BG" sz="2000" b="1" u="sng" dirty="0" smtClean="0">
                <a:solidFill>
                  <a:srgbClr val="0070C0"/>
                </a:solidFill>
              </a:rPr>
              <a:t>“</a:t>
            </a:r>
            <a:r>
              <a:rPr lang="en-US" altLang="bg-BG" sz="2000" b="1" u="sng" dirty="0">
                <a:solidFill>
                  <a:srgbClr val="0070C0"/>
                </a:solidFill>
              </a:rPr>
              <a:t>Joint Training Programme for Forest Fire Prevention and </a:t>
            </a:r>
            <a:r>
              <a:rPr lang="en-US" altLang="bg-BG" sz="2000" b="1" u="sng" dirty="0" smtClean="0">
                <a:solidFill>
                  <a:srgbClr val="0070C0"/>
                </a:solidFill>
              </a:rPr>
              <a:t>Management”</a:t>
            </a:r>
            <a:endParaRPr lang="en-US" altLang="bg-BG" sz="2000" b="1" u="sng" dirty="0">
              <a:solidFill>
                <a:srgbClr val="0070C0"/>
              </a:solidFill>
            </a:endParaRP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600" b="1" dirty="0">
                <a:solidFill>
                  <a:srgbClr val="0070C0"/>
                </a:solidFill>
              </a:rPr>
              <a:t>Brief description: </a:t>
            </a:r>
            <a:r>
              <a:rPr lang="en-US" altLang="bg-BG" sz="1600" dirty="0" smtClean="0">
                <a:solidFill>
                  <a:srgbClr val="0070C0"/>
                </a:solidFill>
              </a:rPr>
              <a:t>The project aims to ensure </a:t>
            </a:r>
            <a:r>
              <a:rPr lang="en-US" altLang="bg-BG" sz="1600" dirty="0">
                <a:solidFill>
                  <a:srgbClr val="0070C0"/>
                </a:solidFill>
              </a:rPr>
              <a:t>high-level </a:t>
            </a:r>
            <a:r>
              <a:rPr lang="en-US" altLang="bg-BG" sz="1600" dirty="0" smtClean="0">
                <a:solidFill>
                  <a:srgbClr val="0070C0"/>
                </a:solidFill>
              </a:rPr>
              <a:t>of preparedness</a:t>
            </a:r>
            <a:r>
              <a:rPr lang="en-US" altLang="bg-BG" sz="1600" dirty="0">
                <a:solidFill>
                  <a:srgbClr val="0070C0"/>
                </a:solidFill>
              </a:rPr>
              <a:t>, closer </a:t>
            </a:r>
            <a:r>
              <a:rPr lang="en-US" altLang="bg-BG" sz="1600" dirty="0" smtClean="0">
                <a:solidFill>
                  <a:srgbClr val="0070C0"/>
                </a:solidFill>
              </a:rPr>
              <a:t>cooperation, and exchange </a:t>
            </a:r>
            <a:r>
              <a:rPr lang="en-US" altLang="bg-BG" sz="1600" dirty="0">
                <a:solidFill>
                  <a:srgbClr val="0070C0"/>
                </a:solidFill>
              </a:rPr>
              <a:t>of know-how </a:t>
            </a:r>
            <a:r>
              <a:rPr lang="en-US" altLang="bg-BG" sz="1600" dirty="0" smtClean="0">
                <a:solidFill>
                  <a:srgbClr val="0070C0"/>
                </a:solidFill>
              </a:rPr>
              <a:t>in </a:t>
            </a:r>
            <a:r>
              <a:rPr lang="en-US" altLang="bg-BG" sz="1600" dirty="0">
                <a:solidFill>
                  <a:srgbClr val="0070C0"/>
                </a:solidFill>
              </a:rPr>
              <a:t>the field of forest fire prevention and </a:t>
            </a:r>
            <a:r>
              <a:rPr lang="en-US" altLang="bg-BG" sz="1600" dirty="0" smtClean="0">
                <a:solidFill>
                  <a:srgbClr val="0070C0"/>
                </a:solidFill>
              </a:rPr>
              <a:t>management through: procurement of  </a:t>
            </a:r>
            <a:r>
              <a:rPr lang="en-US" altLang="bg-BG" sz="1600" dirty="0">
                <a:solidFill>
                  <a:srgbClr val="0070C0"/>
                </a:solidFill>
              </a:rPr>
              <a:t>specialialized </a:t>
            </a:r>
            <a:r>
              <a:rPr lang="en-US" altLang="bg-BG" sz="1600" dirty="0" smtClean="0">
                <a:solidFill>
                  <a:srgbClr val="0070C0"/>
                </a:solidFill>
              </a:rPr>
              <a:t>equipment (firefighting vehicle, </a:t>
            </a:r>
            <a:r>
              <a:rPr lang="en-US" altLang="bg-BG" sz="1600" dirty="0">
                <a:solidFill>
                  <a:srgbClr val="0070C0"/>
                </a:solidFill>
              </a:rPr>
              <a:t>laboratory </a:t>
            </a:r>
            <a:r>
              <a:rPr lang="en-US" altLang="bg-BG" sz="1600" dirty="0" smtClean="0">
                <a:solidFill>
                  <a:srgbClr val="0070C0"/>
                </a:solidFill>
              </a:rPr>
              <a:t>equipment, simulation </a:t>
            </a:r>
            <a:r>
              <a:rPr lang="en-US" altLang="bg-BG" sz="1600" dirty="0">
                <a:solidFill>
                  <a:srgbClr val="0070C0"/>
                </a:solidFill>
              </a:rPr>
              <a:t>training </a:t>
            </a:r>
            <a:r>
              <a:rPr lang="en-US" altLang="bg-BG" sz="1600" dirty="0" smtClean="0">
                <a:solidFill>
                  <a:srgbClr val="0070C0"/>
                </a:solidFill>
              </a:rPr>
              <a:t>software); renovation of emergency centres; development </a:t>
            </a:r>
            <a:r>
              <a:rPr lang="en-US" altLang="bg-BG" sz="1600" dirty="0">
                <a:solidFill>
                  <a:srgbClr val="0070C0"/>
                </a:solidFill>
              </a:rPr>
              <a:t>of joint training </a:t>
            </a:r>
            <a:r>
              <a:rPr lang="en-US" altLang="bg-BG" sz="1600" dirty="0" smtClean="0">
                <a:solidFill>
                  <a:srgbClr val="0070C0"/>
                </a:solidFill>
              </a:rPr>
              <a:t>program; elaboration of a common </a:t>
            </a:r>
            <a:r>
              <a:rPr lang="en-US" altLang="bg-BG" sz="1600" dirty="0">
                <a:solidFill>
                  <a:srgbClr val="0070C0"/>
                </a:solidFill>
              </a:rPr>
              <a:t>strategy for forest fire management and forest fire maps for 2 pilot areas in the </a:t>
            </a:r>
            <a:r>
              <a:rPr lang="en-US" altLang="bg-BG" sz="1600" dirty="0" smtClean="0">
                <a:solidFill>
                  <a:srgbClr val="0070C0"/>
                </a:solidFill>
              </a:rPr>
              <a:t>region; conduction of trainings </a:t>
            </a:r>
            <a:r>
              <a:rPr lang="en-US" altLang="bg-BG" sz="1600" dirty="0">
                <a:solidFill>
                  <a:srgbClr val="0070C0"/>
                </a:solidFill>
              </a:rPr>
              <a:t>and field visits </a:t>
            </a:r>
            <a:r>
              <a:rPr lang="en-US" altLang="bg-BG" sz="1600" dirty="0" smtClean="0">
                <a:solidFill>
                  <a:srgbClr val="0070C0"/>
                </a:solidFill>
              </a:rPr>
              <a:t>in Nis, Pernik and Kyustendil districts.</a:t>
            </a:r>
            <a:endParaRPr lang="en-US" altLang="bg-BG" sz="1600" dirty="0">
              <a:solidFill>
                <a:srgbClr val="0070C0"/>
              </a:solidFill>
            </a:endParaRPr>
          </a:p>
          <a:p>
            <a:pPr algn="just" eaLnBrk="0" fontAlgn="base" hangingPunct="0">
              <a:spcBef>
                <a:spcPct val="0"/>
              </a:spcBef>
              <a:spcAft>
                <a:spcPct val="0"/>
              </a:spcAft>
              <a:tabLst>
                <a:tab pos="228600" algn="l"/>
                <a:tab pos="449263" algn="l"/>
              </a:tabLst>
            </a:pPr>
            <a:r>
              <a:rPr lang="en-US" altLang="bg-BG" sz="1600" dirty="0" smtClean="0">
                <a:solidFill>
                  <a:srgbClr val="0070C0"/>
                </a:solidFill>
              </a:rPr>
              <a:t> </a:t>
            </a:r>
            <a:endParaRPr lang="en-US" altLang="bg-BG" sz="1600" b="1" dirty="0">
              <a:solidFill>
                <a:srgbClr val="0070C0"/>
              </a:solidFill>
            </a:endParaRPr>
          </a:p>
          <a:p>
            <a:pPr algn="just" eaLnBrk="0" fontAlgn="base" hangingPunct="0">
              <a:spcBef>
                <a:spcPct val="0"/>
              </a:spcBef>
              <a:spcAft>
                <a:spcPct val="0"/>
              </a:spcAft>
              <a:tabLst>
                <a:tab pos="228600" algn="l"/>
                <a:tab pos="449263" algn="l"/>
              </a:tabLst>
            </a:pPr>
            <a:r>
              <a:rPr lang="en-US" altLang="bg-BG" sz="1600" b="1" dirty="0">
                <a:solidFill>
                  <a:srgbClr val="0070C0"/>
                </a:solidFill>
              </a:rPr>
              <a:t>Partners: </a:t>
            </a:r>
          </a:p>
          <a:p>
            <a:pPr algn="just" eaLnBrk="0" fontAlgn="base" hangingPunct="0">
              <a:spcBef>
                <a:spcPct val="0"/>
              </a:spcBef>
              <a:spcAft>
                <a:spcPct val="0"/>
              </a:spcAft>
              <a:tabLst>
                <a:tab pos="228600" algn="l"/>
                <a:tab pos="449263" algn="l"/>
              </a:tabLst>
            </a:pPr>
            <a:r>
              <a:rPr lang="en-US" altLang="bg-BG" sz="1600" b="1" dirty="0">
                <a:solidFill>
                  <a:srgbClr val="0070C0"/>
                </a:solidFill>
              </a:rPr>
              <a:t>LP -  </a:t>
            </a:r>
            <a:r>
              <a:rPr lang="en-US" altLang="bg-BG" sz="1600" b="1" dirty="0" smtClean="0">
                <a:solidFill>
                  <a:srgbClr val="0070C0"/>
                </a:solidFill>
              </a:rPr>
              <a:t> Academy </a:t>
            </a:r>
            <a:r>
              <a:rPr lang="en-US" altLang="bg-BG" sz="1600" b="1" dirty="0">
                <a:solidFill>
                  <a:srgbClr val="0070C0"/>
                </a:solidFill>
              </a:rPr>
              <a:t>of the Ministry of </a:t>
            </a:r>
            <a:r>
              <a:rPr lang="en-US" altLang="bg-BG" sz="1600" b="1" dirty="0" smtClean="0">
                <a:solidFill>
                  <a:srgbClr val="0070C0"/>
                </a:solidFill>
              </a:rPr>
              <a:t>Interior, Sofia </a:t>
            </a:r>
          </a:p>
          <a:p>
            <a:pPr algn="just" eaLnBrk="0" fontAlgn="base" hangingPunct="0">
              <a:spcBef>
                <a:spcPct val="0"/>
              </a:spcBef>
              <a:spcAft>
                <a:spcPct val="0"/>
              </a:spcAft>
              <a:tabLst>
                <a:tab pos="228600" algn="l"/>
                <a:tab pos="449263" algn="l"/>
              </a:tabLst>
            </a:pPr>
            <a:r>
              <a:rPr lang="en-US" altLang="bg-BG" sz="1600" b="1" dirty="0">
                <a:solidFill>
                  <a:srgbClr val="0070C0"/>
                </a:solidFill>
              </a:rPr>
              <a:t>P</a:t>
            </a:r>
            <a:r>
              <a:rPr lang="en-US" altLang="bg-BG" sz="1600" b="1" dirty="0" smtClean="0">
                <a:solidFill>
                  <a:srgbClr val="0070C0"/>
                </a:solidFill>
              </a:rPr>
              <a:t>P2 </a:t>
            </a:r>
            <a:r>
              <a:rPr lang="en-US" altLang="bg-BG" sz="1600" b="1" dirty="0">
                <a:solidFill>
                  <a:srgbClr val="0070C0"/>
                </a:solidFill>
              </a:rPr>
              <a:t>- Directorate General Fire Safety and Civil Protection </a:t>
            </a:r>
            <a:r>
              <a:rPr lang="en-US" altLang="bg-BG" sz="1600" b="1" dirty="0" smtClean="0">
                <a:solidFill>
                  <a:srgbClr val="0070C0"/>
                </a:solidFill>
              </a:rPr>
              <a:t>– Ministry </a:t>
            </a:r>
            <a:r>
              <a:rPr lang="en-US" altLang="bg-BG" sz="1600" b="1" dirty="0">
                <a:solidFill>
                  <a:srgbClr val="0070C0"/>
                </a:solidFill>
              </a:rPr>
              <a:t>of the </a:t>
            </a:r>
            <a:r>
              <a:rPr lang="en-US" altLang="bg-BG" sz="1600" b="1" dirty="0" smtClean="0">
                <a:solidFill>
                  <a:srgbClr val="0070C0"/>
                </a:solidFill>
              </a:rPr>
              <a:t>Interior, Sofia</a:t>
            </a:r>
          </a:p>
          <a:p>
            <a:pPr algn="just" eaLnBrk="0" fontAlgn="base" hangingPunct="0">
              <a:spcBef>
                <a:spcPct val="0"/>
              </a:spcBef>
              <a:spcAft>
                <a:spcPct val="0"/>
              </a:spcAft>
              <a:tabLst>
                <a:tab pos="228600" algn="l"/>
                <a:tab pos="449263" algn="l"/>
              </a:tabLst>
            </a:pPr>
            <a:r>
              <a:rPr lang="en-US" altLang="bg-BG" sz="1600" b="1" dirty="0">
                <a:solidFill>
                  <a:srgbClr val="0070C0"/>
                </a:solidFill>
              </a:rPr>
              <a:t>PP3 - University of Nis, Faculty of Occupational Safety in Nis</a:t>
            </a:r>
          </a:p>
          <a:p>
            <a:pPr algn="just" eaLnBrk="0" fontAlgn="base" hangingPunct="0">
              <a:spcBef>
                <a:spcPct val="0"/>
              </a:spcBef>
              <a:spcAft>
                <a:spcPct val="0"/>
              </a:spcAft>
              <a:tabLst>
                <a:tab pos="228600" algn="l"/>
                <a:tab pos="449263" algn="l"/>
              </a:tabLst>
            </a:pPr>
            <a:endParaRPr lang="en-US" altLang="bg-BG" sz="1500" b="1" dirty="0">
              <a:solidFill>
                <a:srgbClr val="0070C0"/>
              </a:solidFill>
            </a:endParaRPr>
          </a:p>
          <a:p>
            <a:pPr algn="just" eaLnBrk="0" fontAlgn="base" hangingPunct="0">
              <a:spcBef>
                <a:spcPct val="0"/>
              </a:spcBef>
              <a:spcAft>
                <a:spcPct val="0"/>
              </a:spcAft>
              <a:tabLst>
                <a:tab pos="228600" algn="l"/>
                <a:tab pos="449263" algn="l"/>
              </a:tabLst>
            </a:pPr>
            <a:r>
              <a:rPr lang="en-US" altLang="bg-BG" sz="1600" b="1" dirty="0">
                <a:solidFill>
                  <a:srgbClr val="0070C0"/>
                </a:solidFill>
              </a:rPr>
              <a:t>Requested budget: 597 </a:t>
            </a:r>
            <a:r>
              <a:rPr lang="en-US" altLang="bg-BG" sz="1600" b="1" dirty="0" smtClean="0">
                <a:solidFill>
                  <a:srgbClr val="0070C0"/>
                </a:solidFill>
              </a:rPr>
              <a:t>099,91 Euro                                                          </a:t>
            </a:r>
            <a:r>
              <a:rPr lang="en-US" altLang="bg-BG" sz="1600" b="1" dirty="0">
                <a:solidFill>
                  <a:srgbClr val="0070C0"/>
                </a:solidFill>
              </a:rPr>
              <a:t>Total average score: </a:t>
            </a:r>
            <a:r>
              <a:rPr lang="en-US" altLang="bg-BG" sz="1600" b="1" dirty="0" smtClean="0">
                <a:solidFill>
                  <a:srgbClr val="0070C0"/>
                </a:solidFill>
              </a:rPr>
              <a:t>94.00</a:t>
            </a:r>
            <a:endParaRPr lang="en-US" altLang="bg-BG" sz="1600" b="1" dirty="0">
              <a:solidFill>
                <a:srgbClr val="0070C0"/>
              </a:solidFill>
            </a:endParaRPr>
          </a:p>
        </p:txBody>
      </p:sp>
    </p:spTree>
    <p:extLst>
      <p:ext uri="{BB962C8B-B14F-4D97-AF65-F5344CB8AC3E}">
        <p14:creationId xmlns:p14="http://schemas.microsoft.com/office/powerpoint/2010/main" val="2545202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1680" y="571605"/>
            <a:ext cx="4176380" cy="651778"/>
          </a:xfrm>
        </p:spPr>
        <p:txBody>
          <a:bodyPr>
            <a:normAutofit/>
          </a:bodyPr>
          <a:lstStyle/>
          <a:p>
            <a:r>
              <a:rPr lang="en-US" sz="3200" b="1" dirty="0"/>
              <a:t>Specific </a:t>
            </a:r>
            <a:r>
              <a:rPr lang="en-US" sz="3200" b="1" dirty="0" smtClean="0"/>
              <a:t>Objective 3.1</a:t>
            </a:r>
            <a:endParaRPr lang="en-US" sz="3200" dirty="0"/>
          </a:p>
        </p:txBody>
      </p:sp>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2382619"/>
            <a:ext cx="8640960" cy="4108817"/>
          </a:xfrm>
          <a:prstGeom prst="rect">
            <a:avLst/>
          </a:prstGeom>
        </p:spPr>
        <p:txBody>
          <a:bodyPr wrap="square">
            <a:spAutoFit/>
          </a:bodyPr>
          <a:lstStyle/>
          <a:p>
            <a:pPr algn="just" eaLnBrk="0" fontAlgn="base" hangingPunct="0">
              <a:spcBef>
                <a:spcPct val="0"/>
              </a:spcBef>
              <a:spcAft>
                <a:spcPct val="0"/>
              </a:spcAft>
              <a:tabLst>
                <a:tab pos="228600" algn="l"/>
                <a:tab pos="449263" algn="l"/>
              </a:tabLst>
            </a:pPr>
            <a:r>
              <a:rPr lang="en-GB" sz="2000" b="1" dirty="0">
                <a:solidFill>
                  <a:srgbClr val="0070C0"/>
                </a:solidFill>
              </a:rPr>
              <a:t>Reference No: </a:t>
            </a:r>
            <a:r>
              <a:rPr lang="en-GB" sz="2000" b="1" dirty="0" smtClean="0">
                <a:solidFill>
                  <a:srgbClr val="0070C0"/>
                </a:solidFill>
              </a:rPr>
              <a:t>CB007.1.31.217</a:t>
            </a:r>
            <a:endParaRPr lang="en-GB" sz="2000" b="1" dirty="0">
              <a:solidFill>
                <a:srgbClr val="0070C0"/>
              </a:solidFill>
            </a:endParaRPr>
          </a:p>
          <a:p>
            <a:pPr algn="just" eaLnBrk="0" fontAlgn="base" hangingPunct="0">
              <a:spcBef>
                <a:spcPct val="0"/>
              </a:spcBef>
              <a:spcAft>
                <a:spcPct val="0"/>
              </a:spcAft>
              <a:tabLst>
                <a:tab pos="228600" algn="l"/>
                <a:tab pos="449263" algn="l"/>
              </a:tabLst>
            </a:pPr>
            <a:r>
              <a:rPr lang="en-US" altLang="bg-BG" sz="2000" b="1" dirty="0" smtClean="0">
                <a:solidFill>
                  <a:srgbClr val="0070C0"/>
                </a:solidFill>
              </a:rPr>
              <a:t>Title</a:t>
            </a:r>
            <a:r>
              <a:rPr lang="en-US" altLang="bg-BG" sz="2000" b="1" dirty="0">
                <a:solidFill>
                  <a:srgbClr val="0070C0"/>
                </a:solidFill>
              </a:rPr>
              <a:t>: </a:t>
            </a:r>
            <a:r>
              <a:rPr lang="en-US" altLang="bg-BG" sz="2000" b="1" u="sng" dirty="0">
                <a:solidFill>
                  <a:srgbClr val="0070C0"/>
                </a:solidFill>
              </a:rPr>
              <a:t>“Joint management of risks in the region - Niska Banja and Kostenets”</a:t>
            </a: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a:solidFill>
                  <a:srgbClr val="0070C0"/>
                </a:solidFill>
              </a:rPr>
              <a:t>Brief description: </a:t>
            </a:r>
            <a:r>
              <a:rPr lang="en-US" altLang="bg-BG" sz="1700" dirty="0" smtClean="0">
                <a:solidFill>
                  <a:srgbClr val="0070C0"/>
                </a:solidFill>
              </a:rPr>
              <a:t>The</a:t>
            </a:r>
            <a:r>
              <a:rPr lang="en-US" altLang="bg-BG" sz="1700" b="1" dirty="0" smtClean="0">
                <a:solidFill>
                  <a:srgbClr val="0070C0"/>
                </a:solidFill>
              </a:rPr>
              <a:t> </a:t>
            </a:r>
            <a:r>
              <a:rPr lang="en-US" altLang="bg-BG" sz="1700" dirty="0" smtClean="0">
                <a:solidFill>
                  <a:srgbClr val="0070C0"/>
                </a:solidFill>
              </a:rPr>
              <a:t>project will help improve the </a:t>
            </a:r>
            <a:r>
              <a:rPr lang="en-US" altLang="bg-BG" sz="1700" dirty="0">
                <a:solidFill>
                  <a:srgbClr val="0070C0"/>
                </a:solidFill>
              </a:rPr>
              <a:t>effectiveness </a:t>
            </a:r>
            <a:r>
              <a:rPr lang="en-US" altLang="bg-BG" sz="1700" dirty="0" smtClean="0">
                <a:solidFill>
                  <a:srgbClr val="0070C0"/>
                </a:solidFill>
              </a:rPr>
              <a:t>of the local </a:t>
            </a:r>
            <a:r>
              <a:rPr lang="en-US" altLang="bg-BG" sz="1700" dirty="0">
                <a:solidFill>
                  <a:srgbClr val="0070C0"/>
                </a:solidFill>
              </a:rPr>
              <a:t>risk management units in Niska Banja and </a:t>
            </a:r>
            <a:r>
              <a:rPr lang="en-US" altLang="bg-BG" sz="1700" dirty="0" err="1" smtClean="0">
                <a:solidFill>
                  <a:srgbClr val="0070C0"/>
                </a:solidFill>
              </a:rPr>
              <a:t>Kostenets</a:t>
            </a:r>
            <a:r>
              <a:rPr lang="en-US" altLang="bg-BG" sz="1700" dirty="0" smtClean="0">
                <a:solidFill>
                  <a:srgbClr val="0070C0"/>
                </a:solidFill>
              </a:rPr>
              <a:t> through: procurement of </a:t>
            </a:r>
            <a:r>
              <a:rPr lang="en-US" altLang="bg-BG" sz="1700" dirty="0">
                <a:solidFill>
                  <a:srgbClr val="0070C0"/>
                </a:solidFill>
              </a:rPr>
              <a:t>high performance emergency equipment </a:t>
            </a:r>
            <a:r>
              <a:rPr lang="en-US" altLang="bg-BG" sz="1700" dirty="0" smtClean="0">
                <a:solidFill>
                  <a:srgbClr val="0070C0"/>
                </a:solidFill>
              </a:rPr>
              <a:t>for prevention </a:t>
            </a:r>
            <a:r>
              <a:rPr lang="en-US" altLang="bg-BG" sz="1700" dirty="0">
                <a:solidFill>
                  <a:srgbClr val="0070C0"/>
                </a:solidFill>
              </a:rPr>
              <a:t>and mitigation </a:t>
            </a:r>
            <a:r>
              <a:rPr lang="en-US" altLang="bg-BG" sz="1700" dirty="0" smtClean="0">
                <a:solidFill>
                  <a:srgbClr val="0070C0"/>
                </a:solidFill>
              </a:rPr>
              <a:t>of disasters</a:t>
            </a:r>
            <a:r>
              <a:rPr lang="en-US" altLang="bg-BG" sz="1700" dirty="0">
                <a:solidFill>
                  <a:srgbClr val="0070C0"/>
                </a:solidFill>
              </a:rPr>
              <a:t>; </a:t>
            </a:r>
            <a:r>
              <a:rPr lang="en-US" altLang="bg-BG" sz="1700" dirty="0" smtClean="0">
                <a:solidFill>
                  <a:srgbClr val="0070C0"/>
                </a:solidFill>
              </a:rPr>
              <a:t>organization </a:t>
            </a:r>
            <a:r>
              <a:rPr lang="en-US" altLang="bg-BG" sz="1700" dirty="0">
                <a:solidFill>
                  <a:srgbClr val="0070C0"/>
                </a:solidFill>
              </a:rPr>
              <a:t>of </a:t>
            </a:r>
            <a:r>
              <a:rPr lang="en-US" altLang="bg-BG" sz="1700" dirty="0" smtClean="0">
                <a:solidFill>
                  <a:srgbClr val="0070C0"/>
                </a:solidFill>
              </a:rPr>
              <a:t>a seminar for sharing experiences </a:t>
            </a:r>
            <a:r>
              <a:rPr lang="en-US" altLang="bg-BG" sz="1700" dirty="0">
                <a:solidFill>
                  <a:srgbClr val="0070C0"/>
                </a:solidFill>
              </a:rPr>
              <a:t>in fighting with </a:t>
            </a:r>
            <a:r>
              <a:rPr lang="en-US" altLang="bg-BG" sz="1700" dirty="0" smtClean="0">
                <a:solidFill>
                  <a:srgbClr val="0070C0"/>
                </a:solidFill>
              </a:rPr>
              <a:t>disasters; organization </a:t>
            </a:r>
            <a:r>
              <a:rPr lang="en-US" altLang="bg-BG" sz="1700" dirty="0">
                <a:solidFill>
                  <a:srgbClr val="0070C0"/>
                </a:solidFill>
              </a:rPr>
              <a:t>of </a:t>
            </a:r>
            <a:r>
              <a:rPr lang="en-US" altLang="bg-BG" sz="1700" dirty="0" smtClean="0">
                <a:solidFill>
                  <a:srgbClr val="0070C0"/>
                </a:solidFill>
              </a:rPr>
              <a:t>a roundtable on </a:t>
            </a:r>
            <a:r>
              <a:rPr lang="en-US" altLang="bg-BG" sz="1700" dirty="0">
                <a:solidFill>
                  <a:srgbClr val="0070C0"/>
                </a:solidFill>
              </a:rPr>
              <a:t>common risk </a:t>
            </a:r>
            <a:r>
              <a:rPr lang="en-US" altLang="bg-BG" sz="1700" dirty="0" smtClean="0">
                <a:solidFill>
                  <a:srgbClr val="0070C0"/>
                </a:solidFill>
              </a:rPr>
              <a:t>management; </a:t>
            </a:r>
            <a:r>
              <a:rPr lang="en-US" altLang="bg-BG" sz="1700" dirty="0">
                <a:solidFill>
                  <a:srgbClr val="0070C0"/>
                </a:solidFill>
              </a:rPr>
              <a:t>development of </a:t>
            </a:r>
            <a:r>
              <a:rPr lang="en-US" altLang="bg-BG" sz="1700" dirty="0" smtClean="0">
                <a:solidFill>
                  <a:srgbClr val="0070C0"/>
                </a:solidFill>
              </a:rPr>
              <a:t>a joint action plan; performance of joint </a:t>
            </a:r>
            <a:r>
              <a:rPr lang="en-US" altLang="bg-BG" sz="1700" dirty="0">
                <a:solidFill>
                  <a:srgbClr val="0070C0"/>
                </a:solidFill>
              </a:rPr>
              <a:t>exercises and training </a:t>
            </a:r>
            <a:r>
              <a:rPr lang="en-US" altLang="bg-BG" sz="1700" dirty="0" smtClean="0">
                <a:solidFill>
                  <a:srgbClr val="0070C0"/>
                </a:solidFill>
              </a:rPr>
              <a:t>for </a:t>
            </a:r>
            <a:r>
              <a:rPr lang="en-US" altLang="bg-BG" sz="1700" dirty="0">
                <a:solidFill>
                  <a:srgbClr val="0070C0"/>
                </a:solidFill>
              </a:rPr>
              <a:t>simulating cross-border disaster in Niska Banja and </a:t>
            </a:r>
            <a:r>
              <a:rPr lang="en-US" altLang="bg-BG" sz="1700" dirty="0" smtClean="0">
                <a:solidFill>
                  <a:srgbClr val="0070C0"/>
                </a:solidFill>
              </a:rPr>
              <a:t>Kostenets.</a:t>
            </a: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a:solidFill>
                  <a:srgbClr val="0070C0"/>
                </a:solidFill>
              </a:rPr>
              <a:t>Partners: </a:t>
            </a:r>
          </a:p>
          <a:p>
            <a:pPr algn="just" eaLnBrk="0" fontAlgn="base" hangingPunct="0">
              <a:spcBef>
                <a:spcPct val="0"/>
              </a:spcBef>
              <a:spcAft>
                <a:spcPct val="0"/>
              </a:spcAft>
              <a:tabLst>
                <a:tab pos="228600" algn="l"/>
                <a:tab pos="449263" algn="l"/>
              </a:tabLst>
            </a:pPr>
            <a:r>
              <a:rPr lang="en-US" altLang="bg-BG" sz="1700" b="1" dirty="0">
                <a:solidFill>
                  <a:srgbClr val="0070C0"/>
                </a:solidFill>
              </a:rPr>
              <a:t>LP -  </a:t>
            </a:r>
            <a:r>
              <a:rPr lang="en-US" altLang="bg-BG" sz="1700" b="1" dirty="0" smtClean="0">
                <a:solidFill>
                  <a:srgbClr val="0070C0"/>
                </a:solidFill>
              </a:rPr>
              <a:t> Municipality </a:t>
            </a:r>
            <a:r>
              <a:rPr lang="en-US" altLang="bg-BG" sz="1700" b="1" dirty="0">
                <a:solidFill>
                  <a:srgbClr val="0070C0"/>
                </a:solidFill>
              </a:rPr>
              <a:t>of Niska Banja</a:t>
            </a:r>
          </a:p>
          <a:p>
            <a:pPr algn="just" eaLnBrk="0" fontAlgn="base" hangingPunct="0">
              <a:spcBef>
                <a:spcPct val="0"/>
              </a:spcBef>
              <a:spcAft>
                <a:spcPct val="0"/>
              </a:spcAft>
              <a:tabLst>
                <a:tab pos="228600" algn="l"/>
                <a:tab pos="449263" algn="l"/>
              </a:tabLst>
            </a:pPr>
            <a:r>
              <a:rPr lang="en-US" altLang="bg-BG" sz="1700" b="1" dirty="0">
                <a:solidFill>
                  <a:srgbClr val="0070C0"/>
                </a:solidFill>
              </a:rPr>
              <a:t>PP2 - Municipality of Kostenets</a:t>
            </a: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a:solidFill>
                  <a:srgbClr val="0070C0"/>
                </a:solidFill>
              </a:rPr>
              <a:t>Requested budget: 591 </a:t>
            </a:r>
            <a:r>
              <a:rPr lang="en-US" altLang="bg-BG" sz="1700" b="1" dirty="0" smtClean="0">
                <a:solidFill>
                  <a:srgbClr val="0070C0"/>
                </a:solidFill>
              </a:rPr>
              <a:t>642,35 Euro                                                          </a:t>
            </a:r>
            <a:r>
              <a:rPr lang="en-US" altLang="bg-BG" sz="1700" b="1" dirty="0">
                <a:solidFill>
                  <a:srgbClr val="0070C0"/>
                </a:solidFill>
              </a:rPr>
              <a:t>Total average score: </a:t>
            </a:r>
            <a:r>
              <a:rPr lang="en-US" altLang="bg-BG" sz="1700" b="1" dirty="0" smtClean="0">
                <a:solidFill>
                  <a:srgbClr val="0070C0"/>
                </a:solidFill>
              </a:rPr>
              <a:t>94.00</a:t>
            </a:r>
            <a:endParaRPr lang="en-US" altLang="bg-BG" sz="1700" b="1" dirty="0">
              <a:solidFill>
                <a:srgbClr val="0070C0"/>
              </a:solidFill>
            </a:endParaRPr>
          </a:p>
        </p:txBody>
      </p:sp>
    </p:spTree>
    <p:extLst>
      <p:ext uri="{BB962C8B-B14F-4D97-AF65-F5344CB8AC3E}">
        <p14:creationId xmlns:p14="http://schemas.microsoft.com/office/powerpoint/2010/main" val="3364554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1680" y="571605"/>
            <a:ext cx="4176380" cy="651778"/>
          </a:xfrm>
        </p:spPr>
        <p:txBody>
          <a:bodyPr>
            <a:normAutofit/>
          </a:bodyPr>
          <a:lstStyle/>
          <a:p>
            <a:r>
              <a:rPr lang="en-US" sz="3200" b="1" dirty="0"/>
              <a:t>Specific </a:t>
            </a:r>
            <a:r>
              <a:rPr lang="en-US" sz="3200" b="1" dirty="0" smtClean="0"/>
              <a:t>Objective 3.1</a:t>
            </a:r>
            <a:endParaRPr lang="en-US" sz="3200" dirty="0"/>
          </a:p>
        </p:txBody>
      </p:sp>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2348880"/>
            <a:ext cx="8640960" cy="4370427"/>
          </a:xfrm>
          <a:prstGeom prst="rect">
            <a:avLst/>
          </a:prstGeom>
        </p:spPr>
        <p:txBody>
          <a:bodyPr wrap="square">
            <a:spAutoFit/>
          </a:bodyPr>
          <a:lstStyle/>
          <a:p>
            <a:pPr algn="just" eaLnBrk="0" fontAlgn="base" hangingPunct="0">
              <a:spcBef>
                <a:spcPct val="0"/>
              </a:spcBef>
              <a:spcAft>
                <a:spcPct val="0"/>
              </a:spcAft>
              <a:tabLst>
                <a:tab pos="228600" algn="l"/>
                <a:tab pos="449263" algn="l"/>
              </a:tabLst>
            </a:pPr>
            <a:r>
              <a:rPr lang="en-GB" sz="1900" b="1" dirty="0">
                <a:solidFill>
                  <a:srgbClr val="0070C0"/>
                </a:solidFill>
              </a:rPr>
              <a:t>Reference No: </a:t>
            </a:r>
            <a:r>
              <a:rPr lang="en-GB" sz="1900" b="1" dirty="0" smtClean="0">
                <a:solidFill>
                  <a:srgbClr val="0070C0"/>
                </a:solidFill>
              </a:rPr>
              <a:t>CB007.1.31.287</a:t>
            </a:r>
            <a:endParaRPr lang="en-GB" sz="1900" b="1" dirty="0">
              <a:solidFill>
                <a:srgbClr val="0070C0"/>
              </a:solidFill>
            </a:endParaRPr>
          </a:p>
          <a:p>
            <a:pPr algn="just" eaLnBrk="0" fontAlgn="base" hangingPunct="0">
              <a:spcBef>
                <a:spcPct val="0"/>
              </a:spcBef>
              <a:spcAft>
                <a:spcPct val="0"/>
              </a:spcAft>
              <a:tabLst>
                <a:tab pos="228600" algn="l"/>
                <a:tab pos="449263" algn="l"/>
              </a:tabLst>
            </a:pPr>
            <a:r>
              <a:rPr lang="en-US" altLang="bg-BG" sz="1900" b="1" dirty="0" smtClean="0">
                <a:solidFill>
                  <a:srgbClr val="0070C0"/>
                </a:solidFill>
              </a:rPr>
              <a:t>Title</a:t>
            </a:r>
            <a:r>
              <a:rPr lang="en-US" altLang="bg-BG" sz="1900" b="1" dirty="0">
                <a:solidFill>
                  <a:srgbClr val="0070C0"/>
                </a:solidFill>
              </a:rPr>
              <a:t>: </a:t>
            </a:r>
            <a:r>
              <a:rPr lang="en-US" altLang="bg-BG" sz="1900" b="1" u="sng" dirty="0">
                <a:solidFill>
                  <a:srgbClr val="0070C0"/>
                </a:solidFill>
              </a:rPr>
              <a:t>“Joint prevention and mitigation of the consequences of natural and man-made cross-border disasters in the municipalities of Svoge and </a:t>
            </a:r>
            <a:r>
              <a:rPr lang="en-US" altLang="bg-BG" sz="1900" b="1" u="sng" dirty="0" smtClean="0">
                <a:solidFill>
                  <a:srgbClr val="0070C0"/>
                </a:solidFill>
              </a:rPr>
              <a:t>Merosina</a:t>
            </a:r>
            <a:r>
              <a:rPr lang="en-US" altLang="bg-BG" sz="1900" b="1" u="sng" dirty="0">
                <a:solidFill>
                  <a:srgbClr val="0070C0"/>
                </a:solidFill>
              </a:rPr>
              <a:t>”</a:t>
            </a: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a:solidFill>
                  <a:srgbClr val="0070C0"/>
                </a:solidFill>
              </a:rPr>
              <a:t>Brief description: </a:t>
            </a:r>
            <a:r>
              <a:rPr lang="en-US" altLang="bg-BG" sz="1700" dirty="0" smtClean="0">
                <a:solidFill>
                  <a:srgbClr val="0070C0"/>
                </a:solidFill>
              </a:rPr>
              <a:t>The project aims developing a joint </a:t>
            </a:r>
            <a:r>
              <a:rPr lang="en-US" altLang="bg-BG" sz="1700" dirty="0">
                <a:solidFill>
                  <a:srgbClr val="0070C0"/>
                </a:solidFill>
              </a:rPr>
              <a:t>system for management </a:t>
            </a:r>
            <a:r>
              <a:rPr lang="en-US" altLang="bg-BG" sz="1700" dirty="0" smtClean="0">
                <a:solidFill>
                  <a:srgbClr val="0070C0"/>
                </a:solidFill>
              </a:rPr>
              <a:t>of </a:t>
            </a:r>
            <a:r>
              <a:rPr lang="en-US" altLang="bg-BG" sz="1700" dirty="0">
                <a:solidFill>
                  <a:srgbClr val="0070C0"/>
                </a:solidFill>
              </a:rPr>
              <a:t>natural and man-made disasters in the municipalities of Svoge and </a:t>
            </a:r>
            <a:r>
              <a:rPr lang="en-US" altLang="bg-BG" sz="1700" dirty="0" smtClean="0">
                <a:solidFill>
                  <a:srgbClr val="0070C0"/>
                </a:solidFill>
              </a:rPr>
              <a:t>Merosina through: performance of joint </a:t>
            </a:r>
            <a:r>
              <a:rPr lang="en-US" altLang="bg-BG" sz="1700" dirty="0">
                <a:solidFill>
                  <a:srgbClr val="0070C0"/>
                </a:solidFill>
              </a:rPr>
              <a:t>risk assessment and preparation of plans and procedures for emergency situations; </a:t>
            </a:r>
            <a:r>
              <a:rPr lang="en-US" altLang="bg-BG" sz="1700" dirty="0" smtClean="0">
                <a:solidFill>
                  <a:srgbClr val="0070C0"/>
                </a:solidFill>
              </a:rPr>
              <a:t>supply of specialized </a:t>
            </a:r>
            <a:r>
              <a:rPr lang="en-US" altLang="bg-BG" sz="1700" dirty="0">
                <a:solidFill>
                  <a:srgbClr val="0070C0"/>
                </a:solidFill>
              </a:rPr>
              <a:t>firefighting equipment and equipment for flood prevention and search and rescue </a:t>
            </a:r>
            <a:r>
              <a:rPr lang="en-US" altLang="bg-BG" sz="1700" dirty="0" smtClean="0">
                <a:solidFill>
                  <a:srgbClr val="0070C0"/>
                </a:solidFill>
              </a:rPr>
              <a:t>operations; conduction </a:t>
            </a:r>
            <a:r>
              <a:rPr lang="en-US" altLang="bg-BG" sz="1700" dirty="0">
                <a:solidFill>
                  <a:srgbClr val="0070C0"/>
                </a:solidFill>
              </a:rPr>
              <a:t>of joint theoretical-tactical exercises and field </a:t>
            </a:r>
            <a:r>
              <a:rPr lang="en-US" altLang="bg-BG" sz="1700" dirty="0" smtClean="0">
                <a:solidFill>
                  <a:srgbClr val="0070C0"/>
                </a:solidFill>
              </a:rPr>
              <a:t>trainings </a:t>
            </a:r>
            <a:r>
              <a:rPr lang="en-US" altLang="bg-BG" sz="1700" dirty="0">
                <a:solidFill>
                  <a:srgbClr val="0070C0"/>
                </a:solidFill>
              </a:rPr>
              <a:t>for emergency </a:t>
            </a:r>
            <a:r>
              <a:rPr lang="en-US" altLang="bg-BG" sz="1700" dirty="0" smtClean="0">
                <a:solidFill>
                  <a:srgbClr val="0070C0"/>
                </a:solidFill>
              </a:rPr>
              <a:t>management; conduction of study </a:t>
            </a:r>
            <a:r>
              <a:rPr lang="en-US" altLang="bg-BG" sz="1700" dirty="0">
                <a:solidFill>
                  <a:srgbClr val="0070C0"/>
                </a:solidFill>
              </a:rPr>
              <a:t>visits and exchange of </a:t>
            </a:r>
            <a:r>
              <a:rPr lang="en-US" altLang="bg-BG" sz="1700" dirty="0" smtClean="0">
                <a:solidFill>
                  <a:srgbClr val="0070C0"/>
                </a:solidFill>
              </a:rPr>
              <a:t>know-how.</a:t>
            </a: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a:solidFill>
                  <a:srgbClr val="0070C0"/>
                </a:solidFill>
              </a:rPr>
              <a:t>Partners: </a:t>
            </a:r>
          </a:p>
          <a:p>
            <a:pPr algn="just" eaLnBrk="0" fontAlgn="base" hangingPunct="0">
              <a:spcBef>
                <a:spcPct val="0"/>
              </a:spcBef>
              <a:spcAft>
                <a:spcPct val="0"/>
              </a:spcAft>
              <a:tabLst>
                <a:tab pos="228600" algn="l"/>
                <a:tab pos="449263" algn="l"/>
              </a:tabLst>
            </a:pPr>
            <a:r>
              <a:rPr lang="en-US" altLang="bg-BG" sz="1700" b="1" dirty="0">
                <a:solidFill>
                  <a:srgbClr val="0070C0"/>
                </a:solidFill>
              </a:rPr>
              <a:t>LP -  </a:t>
            </a:r>
            <a:r>
              <a:rPr lang="en-US" altLang="bg-BG" sz="1700" b="1" dirty="0" smtClean="0">
                <a:solidFill>
                  <a:srgbClr val="0070C0"/>
                </a:solidFill>
              </a:rPr>
              <a:t> Municipality </a:t>
            </a:r>
            <a:r>
              <a:rPr lang="en-US" altLang="bg-BG" sz="1700" b="1" dirty="0">
                <a:solidFill>
                  <a:srgbClr val="0070C0"/>
                </a:solidFill>
              </a:rPr>
              <a:t>of </a:t>
            </a:r>
            <a:r>
              <a:rPr lang="en-US" altLang="bg-BG" sz="1700" b="1" dirty="0" smtClean="0">
                <a:solidFill>
                  <a:srgbClr val="0070C0"/>
                </a:solidFill>
              </a:rPr>
              <a:t>Svoge</a:t>
            </a: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PP2 </a:t>
            </a:r>
            <a:r>
              <a:rPr lang="en-US" altLang="bg-BG" sz="1700" b="1" dirty="0">
                <a:solidFill>
                  <a:srgbClr val="0070C0"/>
                </a:solidFill>
              </a:rPr>
              <a:t>- Municipality of </a:t>
            </a:r>
            <a:r>
              <a:rPr lang="en-US" altLang="bg-BG" sz="1700" b="1" dirty="0" smtClean="0">
                <a:solidFill>
                  <a:srgbClr val="0070C0"/>
                </a:solidFill>
              </a:rPr>
              <a:t>Merosina</a:t>
            </a: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a:solidFill>
                  <a:srgbClr val="0070C0"/>
                </a:solidFill>
              </a:rPr>
              <a:t>Requested budget: 599 </a:t>
            </a:r>
            <a:r>
              <a:rPr lang="en-US" altLang="bg-BG" sz="1700" b="1" dirty="0" smtClean="0">
                <a:solidFill>
                  <a:srgbClr val="0070C0"/>
                </a:solidFill>
              </a:rPr>
              <a:t>222,95 Euro                                                          </a:t>
            </a:r>
            <a:r>
              <a:rPr lang="en-US" altLang="bg-BG" sz="1700" b="1" dirty="0">
                <a:solidFill>
                  <a:srgbClr val="0070C0"/>
                </a:solidFill>
              </a:rPr>
              <a:t>Total average score: </a:t>
            </a:r>
            <a:r>
              <a:rPr lang="en-US" altLang="bg-BG" sz="1700" b="1" dirty="0" smtClean="0">
                <a:solidFill>
                  <a:srgbClr val="0070C0"/>
                </a:solidFill>
              </a:rPr>
              <a:t>93.00</a:t>
            </a:r>
            <a:endParaRPr lang="en-US" altLang="bg-BG" sz="1700" b="1" dirty="0">
              <a:solidFill>
                <a:srgbClr val="0070C0"/>
              </a:solidFill>
            </a:endParaRPr>
          </a:p>
        </p:txBody>
      </p:sp>
    </p:spTree>
    <p:extLst>
      <p:ext uri="{BB962C8B-B14F-4D97-AF65-F5344CB8AC3E}">
        <p14:creationId xmlns:p14="http://schemas.microsoft.com/office/powerpoint/2010/main" val="148601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1680" y="571605"/>
            <a:ext cx="4176380" cy="651778"/>
          </a:xfrm>
        </p:spPr>
        <p:txBody>
          <a:bodyPr>
            <a:normAutofit/>
          </a:bodyPr>
          <a:lstStyle/>
          <a:p>
            <a:r>
              <a:rPr lang="en-US" sz="3200" b="1" dirty="0"/>
              <a:t>Specific </a:t>
            </a:r>
            <a:r>
              <a:rPr lang="en-US" sz="3200" b="1" dirty="0" smtClean="0"/>
              <a:t>Objective 3.1</a:t>
            </a:r>
            <a:endParaRPr lang="en-US" sz="3200" dirty="0"/>
          </a:p>
        </p:txBody>
      </p:sp>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2218581"/>
            <a:ext cx="8640960" cy="4462760"/>
          </a:xfrm>
          <a:prstGeom prst="rect">
            <a:avLst/>
          </a:prstGeom>
        </p:spPr>
        <p:txBody>
          <a:bodyPr wrap="square">
            <a:spAutoFit/>
          </a:bodyPr>
          <a:lstStyle/>
          <a:p>
            <a:pPr algn="just" eaLnBrk="0" fontAlgn="base" hangingPunct="0">
              <a:spcBef>
                <a:spcPct val="0"/>
              </a:spcBef>
              <a:spcAft>
                <a:spcPct val="0"/>
              </a:spcAft>
              <a:tabLst>
                <a:tab pos="228600" algn="l"/>
                <a:tab pos="449263" algn="l"/>
              </a:tabLst>
            </a:pPr>
            <a:r>
              <a:rPr lang="en-GB" sz="2000" b="1" dirty="0">
                <a:solidFill>
                  <a:srgbClr val="0070C0"/>
                </a:solidFill>
              </a:rPr>
              <a:t>Reference No: </a:t>
            </a:r>
            <a:r>
              <a:rPr lang="en-GB" sz="2000" b="1" dirty="0" smtClean="0">
                <a:solidFill>
                  <a:srgbClr val="0070C0"/>
                </a:solidFill>
              </a:rPr>
              <a:t>CB007.1.31.316</a:t>
            </a:r>
            <a:endParaRPr lang="en-GB" sz="2000" b="1" dirty="0">
              <a:solidFill>
                <a:srgbClr val="0070C0"/>
              </a:solidFill>
            </a:endParaRPr>
          </a:p>
          <a:p>
            <a:pPr algn="just" eaLnBrk="0" fontAlgn="base" hangingPunct="0">
              <a:spcBef>
                <a:spcPct val="0"/>
              </a:spcBef>
              <a:spcAft>
                <a:spcPct val="0"/>
              </a:spcAft>
              <a:tabLst>
                <a:tab pos="228600" algn="l"/>
                <a:tab pos="449263" algn="l"/>
              </a:tabLst>
            </a:pPr>
            <a:r>
              <a:rPr lang="en-US" altLang="bg-BG" sz="2000" b="1" dirty="0" smtClean="0">
                <a:solidFill>
                  <a:srgbClr val="0070C0"/>
                </a:solidFill>
              </a:rPr>
              <a:t>Title</a:t>
            </a:r>
            <a:r>
              <a:rPr lang="en-US" altLang="bg-BG" sz="2000" b="1" dirty="0">
                <a:solidFill>
                  <a:srgbClr val="0070C0"/>
                </a:solidFill>
              </a:rPr>
              <a:t>: </a:t>
            </a:r>
            <a:r>
              <a:rPr lang="en-US" altLang="bg-BG" sz="2000" b="1" u="sng" dirty="0">
                <a:solidFill>
                  <a:srgbClr val="0070C0"/>
                </a:solidFill>
              </a:rPr>
              <a:t>“Reducing flooding related risk through rehabilitation of flood protection infrastructure in Dupnitsa and </a:t>
            </a:r>
            <a:r>
              <a:rPr lang="en-US" altLang="bg-BG" sz="2000" b="1" u="sng" dirty="0" smtClean="0">
                <a:solidFill>
                  <a:srgbClr val="0070C0"/>
                </a:solidFill>
              </a:rPr>
              <a:t>supply </a:t>
            </a:r>
            <a:r>
              <a:rPr lang="en-US" altLang="bg-BG" sz="2000" b="1" u="sng" dirty="0">
                <a:solidFill>
                  <a:srgbClr val="0070C0"/>
                </a:solidFill>
              </a:rPr>
              <a:t>of specialized equipment for floods prevention in </a:t>
            </a:r>
            <a:r>
              <a:rPr lang="en-US" altLang="bg-BG" sz="2000" b="1" u="sng" dirty="0" smtClean="0">
                <a:solidFill>
                  <a:srgbClr val="0070C0"/>
                </a:solidFill>
              </a:rPr>
              <a:t>Gadzin </a:t>
            </a:r>
            <a:r>
              <a:rPr lang="en-US" altLang="bg-BG" sz="2000" b="1" u="sng" dirty="0">
                <a:solidFill>
                  <a:srgbClr val="0070C0"/>
                </a:solidFill>
              </a:rPr>
              <a:t>Han”</a:t>
            </a: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a:solidFill>
                  <a:srgbClr val="0070C0"/>
                </a:solidFill>
              </a:rPr>
              <a:t>Brief description: </a:t>
            </a:r>
            <a:r>
              <a:rPr lang="en-US" altLang="bg-BG" sz="1700" dirty="0" smtClean="0">
                <a:solidFill>
                  <a:srgbClr val="0070C0"/>
                </a:solidFill>
              </a:rPr>
              <a:t>The project aims to: repair </a:t>
            </a:r>
            <a:r>
              <a:rPr lang="en-US" altLang="bg-BG" sz="1700" dirty="0">
                <a:solidFill>
                  <a:srgbClr val="0070C0"/>
                </a:solidFill>
              </a:rPr>
              <a:t>and </a:t>
            </a:r>
            <a:r>
              <a:rPr lang="en-US" altLang="bg-BG" sz="1700" dirty="0" smtClean="0">
                <a:solidFill>
                  <a:srgbClr val="0070C0"/>
                </a:solidFill>
              </a:rPr>
              <a:t>rehabilitate the </a:t>
            </a:r>
            <a:r>
              <a:rPr lang="en-US" altLang="bg-BG" sz="1700" dirty="0">
                <a:solidFill>
                  <a:srgbClr val="0070C0"/>
                </a:solidFill>
              </a:rPr>
              <a:t>flood protection infrastructure in </a:t>
            </a:r>
            <a:r>
              <a:rPr lang="en-US" altLang="bg-BG" sz="1700" dirty="0" smtClean="0">
                <a:solidFill>
                  <a:srgbClr val="0070C0"/>
                </a:solidFill>
              </a:rPr>
              <a:t>Dupnitsa; procure specialized </a:t>
            </a:r>
            <a:r>
              <a:rPr lang="en-US" altLang="bg-BG" sz="1700" dirty="0">
                <a:solidFill>
                  <a:srgbClr val="0070C0"/>
                </a:solidFill>
              </a:rPr>
              <a:t>equipment for flood prevention in Gadzin </a:t>
            </a:r>
            <a:r>
              <a:rPr lang="en-US" altLang="bg-BG" sz="1700" dirty="0" smtClean="0">
                <a:solidFill>
                  <a:srgbClr val="0070C0"/>
                </a:solidFill>
              </a:rPr>
              <a:t>Han; reduce </a:t>
            </a:r>
            <a:r>
              <a:rPr lang="en-US" altLang="bg-BG" sz="1700" dirty="0">
                <a:solidFill>
                  <a:srgbClr val="0070C0"/>
                </a:solidFill>
              </a:rPr>
              <a:t>the risk of flooding related damages to urban </a:t>
            </a:r>
            <a:r>
              <a:rPr lang="en-US" altLang="bg-BG" sz="1700" dirty="0" smtClean="0">
                <a:solidFill>
                  <a:srgbClr val="0070C0"/>
                </a:solidFill>
              </a:rPr>
              <a:t>territories; and enhance </a:t>
            </a:r>
            <a:r>
              <a:rPr lang="en-US" altLang="bg-BG" sz="1700" dirty="0">
                <a:solidFill>
                  <a:srgbClr val="0070C0"/>
                </a:solidFill>
              </a:rPr>
              <a:t>cross-border cooperation in prevention and management of climate related </a:t>
            </a:r>
            <a:r>
              <a:rPr lang="en-US" altLang="bg-BG" sz="1700" dirty="0" smtClean="0">
                <a:solidFill>
                  <a:srgbClr val="0070C0"/>
                </a:solidFill>
              </a:rPr>
              <a:t>risks.</a:t>
            </a: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a:solidFill>
                  <a:srgbClr val="0070C0"/>
                </a:solidFill>
              </a:rPr>
              <a:t>Partners: </a:t>
            </a:r>
          </a:p>
          <a:p>
            <a:pPr algn="just" eaLnBrk="0" fontAlgn="base" hangingPunct="0">
              <a:spcBef>
                <a:spcPct val="0"/>
              </a:spcBef>
              <a:spcAft>
                <a:spcPct val="0"/>
              </a:spcAft>
              <a:tabLst>
                <a:tab pos="228600" algn="l"/>
                <a:tab pos="449263" algn="l"/>
              </a:tabLst>
            </a:pPr>
            <a:r>
              <a:rPr lang="en-US" altLang="bg-BG" sz="1700" b="1" dirty="0">
                <a:solidFill>
                  <a:srgbClr val="0070C0"/>
                </a:solidFill>
              </a:rPr>
              <a:t>LP -  </a:t>
            </a:r>
            <a:r>
              <a:rPr lang="en-US" altLang="bg-BG" sz="1700" b="1" dirty="0" smtClean="0">
                <a:solidFill>
                  <a:srgbClr val="0070C0"/>
                </a:solidFill>
              </a:rPr>
              <a:t>      Municipality </a:t>
            </a:r>
            <a:r>
              <a:rPr lang="en-US" altLang="bg-BG" sz="1700" b="1" dirty="0">
                <a:solidFill>
                  <a:srgbClr val="0070C0"/>
                </a:solidFill>
              </a:rPr>
              <a:t>of Dupnitsa</a:t>
            </a:r>
          </a:p>
          <a:p>
            <a:pPr algn="just" eaLnBrk="0" fontAlgn="base" hangingPunct="0">
              <a:spcBef>
                <a:spcPct val="0"/>
              </a:spcBef>
              <a:spcAft>
                <a:spcPct val="0"/>
              </a:spcAft>
              <a:tabLst>
                <a:tab pos="228600" algn="l"/>
                <a:tab pos="449263" algn="l"/>
              </a:tabLst>
            </a:pPr>
            <a:r>
              <a:rPr lang="en-US" altLang="bg-BG" sz="1700" b="1" dirty="0">
                <a:solidFill>
                  <a:srgbClr val="0070C0"/>
                </a:solidFill>
              </a:rPr>
              <a:t>PP2 - Public Enterprise Directorate for Construction and Communal Affairs of the Municipality of Gadzin </a:t>
            </a:r>
            <a:r>
              <a:rPr lang="en-US" altLang="bg-BG" sz="1700" b="1" dirty="0" smtClean="0">
                <a:solidFill>
                  <a:srgbClr val="0070C0"/>
                </a:solidFill>
              </a:rPr>
              <a:t>Han</a:t>
            </a: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a:solidFill>
                  <a:srgbClr val="0070C0"/>
                </a:solidFill>
              </a:rPr>
              <a:t>Requested budget: 599 </a:t>
            </a:r>
            <a:r>
              <a:rPr lang="en-US" altLang="bg-BG" sz="1700" b="1" dirty="0" smtClean="0">
                <a:solidFill>
                  <a:srgbClr val="0070C0"/>
                </a:solidFill>
              </a:rPr>
              <a:t>975,20 Euro                                                          </a:t>
            </a:r>
            <a:r>
              <a:rPr lang="en-US" altLang="bg-BG" sz="1700" b="1" dirty="0">
                <a:solidFill>
                  <a:srgbClr val="0070C0"/>
                </a:solidFill>
              </a:rPr>
              <a:t>Total average score: </a:t>
            </a:r>
            <a:r>
              <a:rPr lang="en-US" altLang="bg-BG" sz="1700" b="1" dirty="0" smtClean="0">
                <a:solidFill>
                  <a:srgbClr val="0070C0"/>
                </a:solidFill>
              </a:rPr>
              <a:t>91.50</a:t>
            </a:r>
            <a:endParaRPr lang="en-US" altLang="bg-BG" sz="1700" b="1" dirty="0">
              <a:solidFill>
                <a:srgbClr val="0070C0"/>
              </a:solidFill>
            </a:endParaRPr>
          </a:p>
        </p:txBody>
      </p:sp>
    </p:spTree>
    <p:extLst>
      <p:ext uri="{BB962C8B-B14F-4D97-AF65-F5344CB8AC3E}">
        <p14:creationId xmlns:p14="http://schemas.microsoft.com/office/powerpoint/2010/main" val="3003008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1680" y="571605"/>
            <a:ext cx="4176380" cy="651778"/>
          </a:xfrm>
        </p:spPr>
        <p:txBody>
          <a:bodyPr>
            <a:normAutofit/>
          </a:bodyPr>
          <a:lstStyle/>
          <a:p>
            <a:r>
              <a:rPr lang="en-US" sz="3200" b="1" dirty="0"/>
              <a:t>Specific </a:t>
            </a:r>
            <a:r>
              <a:rPr lang="en-US" sz="3200" b="1" dirty="0" smtClean="0"/>
              <a:t>Objective 1.1</a:t>
            </a:r>
            <a:endParaRPr lang="en-US" sz="3200" dirty="0"/>
          </a:p>
        </p:txBody>
      </p:sp>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2201083"/>
            <a:ext cx="8640960" cy="4324261"/>
          </a:xfrm>
          <a:prstGeom prst="rect">
            <a:avLst/>
          </a:prstGeom>
        </p:spPr>
        <p:txBody>
          <a:bodyPr wrap="square">
            <a:spAutoFit/>
          </a:bodyPr>
          <a:lstStyle/>
          <a:p>
            <a:pPr algn="just" eaLnBrk="0" fontAlgn="base" hangingPunct="0">
              <a:spcBef>
                <a:spcPct val="0"/>
              </a:spcBef>
              <a:spcAft>
                <a:spcPct val="0"/>
              </a:spcAft>
              <a:tabLst>
                <a:tab pos="228600" algn="l"/>
                <a:tab pos="449263" algn="l"/>
              </a:tabLst>
            </a:pPr>
            <a:endParaRPr lang="en-GB" sz="2000" b="1" dirty="0" smtClean="0">
              <a:solidFill>
                <a:srgbClr val="0070C0"/>
              </a:solidFill>
            </a:endParaRPr>
          </a:p>
          <a:p>
            <a:pPr algn="just" eaLnBrk="0" fontAlgn="base" hangingPunct="0">
              <a:spcBef>
                <a:spcPct val="0"/>
              </a:spcBef>
              <a:spcAft>
                <a:spcPct val="0"/>
              </a:spcAft>
              <a:tabLst>
                <a:tab pos="228600" algn="l"/>
                <a:tab pos="449263" algn="l"/>
              </a:tabLst>
            </a:pPr>
            <a:r>
              <a:rPr lang="en-GB" sz="2000" b="1" dirty="0" smtClean="0">
                <a:solidFill>
                  <a:srgbClr val="0070C0"/>
                </a:solidFill>
              </a:rPr>
              <a:t>Reference No</a:t>
            </a:r>
            <a:r>
              <a:rPr lang="en-GB" sz="2000" b="1" dirty="0">
                <a:solidFill>
                  <a:srgbClr val="0070C0"/>
                </a:solidFill>
              </a:rPr>
              <a:t>: CB007.1.11.095</a:t>
            </a:r>
          </a:p>
          <a:p>
            <a:pPr algn="just" eaLnBrk="0" fontAlgn="base" hangingPunct="0">
              <a:spcBef>
                <a:spcPct val="0"/>
              </a:spcBef>
              <a:spcAft>
                <a:spcPct val="0"/>
              </a:spcAft>
              <a:tabLst>
                <a:tab pos="228600" algn="l"/>
                <a:tab pos="449263" algn="l"/>
              </a:tabLst>
            </a:pPr>
            <a:r>
              <a:rPr lang="en-US" altLang="bg-BG" sz="2000" b="1" dirty="0" smtClean="0">
                <a:solidFill>
                  <a:srgbClr val="0070C0"/>
                </a:solidFill>
              </a:rPr>
              <a:t>Title</a:t>
            </a:r>
            <a:r>
              <a:rPr lang="en-US" altLang="bg-BG" sz="2000" b="1" dirty="0">
                <a:solidFill>
                  <a:srgbClr val="0070C0"/>
                </a:solidFill>
              </a:rPr>
              <a:t>: </a:t>
            </a:r>
            <a:r>
              <a:rPr lang="en-US" altLang="bg-BG" sz="2000" b="1" u="sng" dirty="0">
                <a:solidFill>
                  <a:srgbClr val="0070C0"/>
                </a:solidFill>
              </a:rPr>
              <a:t>“Promotion of the tourist attractions through interactive exhibition of cultural - historical heritage of the cross-border region</a:t>
            </a:r>
            <a:r>
              <a:rPr lang="en-US" altLang="bg-BG" sz="2000" b="1" u="sng" dirty="0" smtClean="0">
                <a:solidFill>
                  <a:srgbClr val="0070C0"/>
                </a:solidFill>
              </a:rPr>
              <a:t>”</a:t>
            </a: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a:solidFill>
                  <a:srgbClr val="0070C0"/>
                </a:solidFill>
              </a:rPr>
              <a:t>Brief description: </a:t>
            </a:r>
            <a:r>
              <a:rPr lang="en-US" altLang="bg-BG" sz="1600" dirty="0">
                <a:solidFill>
                  <a:srgbClr val="126CBE"/>
                </a:solidFill>
                <a:latin typeface="Calibri" pitchFamily="34" charset="0"/>
              </a:rPr>
              <a:t>The project aims to use the cultural heritage of Pirdop and </a:t>
            </a:r>
            <a:r>
              <a:rPr lang="en-US" altLang="bg-BG" sz="1600" dirty="0" err="1">
                <a:solidFill>
                  <a:srgbClr val="126CBE"/>
                </a:solidFill>
                <a:latin typeface="Calibri" pitchFamily="34" charset="0"/>
              </a:rPr>
              <a:t>Palilula</a:t>
            </a:r>
            <a:r>
              <a:rPr lang="en-US" altLang="bg-BG" sz="1600" dirty="0">
                <a:solidFill>
                  <a:srgbClr val="126CBE"/>
                </a:solidFill>
                <a:latin typeface="Calibri" pitchFamily="34" charset="0"/>
              </a:rPr>
              <a:t> </a:t>
            </a:r>
            <a:r>
              <a:rPr lang="en-US" altLang="bg-BG" sz="1600" dirty="0" smtClean="0">
                <a:solidFill>
                  <a:srgbClr val="126CBE"/>
                </a:solidFill>
                <a:latin typeface="Calibri" pitchFamily="34" charset="0"/>
              </a:rPr>
              <a:t>as</a:t>
            </a:r>
            <a:r>
              <a:rPr lang="bg-BG" altLang="bg-BG" sz="1600" dirty="0" smtClean="0">
                <a:solidFill>
                  <a:srgbClr val="126CBE"/>
                </a:solidFill>
                <a:latin typeface="Calibri" pitchFamily="34" charset="0"/>
              </a:rPr>
              <a:t> </a:t>
            </a:r>
            <a:r>
              <a:rPr lang="en-US" altLang="bg-BG" sz="1600" dirty="0" smtClean="0">
                <a:solidFill>
                  <a:srgbClr val="126CBE"/>
                </a:solidFill>
                <a:latin typeface="Calibri" pitchFamily="34" charset="0"/>
              </a:rPr>
              <a:t>an opportunity </a:t>
            </a:r>
            <a:r>
              <a:rPr lang="en-US" altLang="bg-BG" sz="1600" dirty="0">
                <a:solidFill>
                  <a:srgbClr val="126CBE"/>
                </a:solidFill>
                <a:latin typeface="Calibri" pitchFamily="34" charset="0"/>
              </a:rPr>
              <a:t>to increase attractiveness of the region through delivery of equipment for interactive exhibition of </a:t>
            </a:r>
            <a:r>
              <a:rPr lang="en-US" altLang="bg-BG" sz="1600" dirty="0" smtClean="0">
                <a:solidFill>
                  <a:srgbClr val="126CBE"/>
                </a:solidFill>
                <a:latin typeface="Calibri" pitchFamily="34" charset="0"/>
              </a:rPr>
              <a:t>cultural/historical </a:t>
            </a:r>
            <a:r>
              <a:rPr lang="en-US" altLang="bg-BG" sz="1600" dirty="0">
                <a:solidFill>
                  <a:srgbClr val="126CBE"/>
                </a:solidFill>
                <a:latin typeface="Calibri" pitchFamily="34" charset="0"/>
              </a:rPr>
              <a:t>heritage in Pirdop and Palilula and to increase the level of public awareness for the available tourist attractions in the region </a:t>
            </a:r>
            <a:r>
              <a:rPr lang="en-US" altLang="bg-BG" sz="1600" dirty="0" smtClean="0">
                <a:solidFill>
                  <a:srgbClr val="126CBE"/>
                </a:solidFill>
                <a:latin typeface="Calibri" pitchFamily="34" charset="0"/>
              </a:rPr>
              <a:t>by organization of joint </a:t>
            </a:r>
            <a:r>
              <a:rPr lang="en-US" altLang="bg-BG" sz="1600" dirty="0">
                <a:solidFill>
                  <a:srgbClr val="126CBE"/>
                </a:solidFill>
                <a:latin typeface="Calibri" pitchFamily="34" charset="0"/>
              </a:rPr>
              <a:t>cross- border </a:t>
            </a:r>
            <a:r>
              <a:rPr lang="en-US" altLang="bg-BG" sz="1600" dirty="0" smtClean="0">
                <a:solidFill>
                  <a:srgbClr val="126CBE"/>
                </a:solidFill>
                <a:latin typeface="Calibri" pitchFamily="34" charset="0"/>
              </a:rPr>
              <a:t>conferences,</a:t>
            </a:r>
            <a:r>
              <a:rPr lang="bg-BG" altLang="bg-BG" sz="1600" dirty="0" smtClean="0">
                <a:solidFill>
                  <a:srgbClr val="126CBE"/>
                </a:solidFill>
                <a:latin typeface="Calibri" pitchFamily="34" charset="0"/>
              </a:rPr>
              <a:t> </a:t>
            </a:r>
            <a:r>
              <a:rPr lang="en-US" altLang="bg-BG" sz="1600" dirty="0" smtClean="0">
                <a:solidFill>
                  <a:srgbClr val="126CBE"/>
                </a:solidFill>
                <a:latin typeface="Calibri" pitchFamily="34" charset="0"/>
              </a:rPr>
              <a:t>cultural festival and development of a film to promote the </a:t>
            </a:r>
            <a:r>
              <a:rPr lang="en-US" sz="1600" dirty="0">
                <a:solidFill>
                  <a:srgbClr val="126CBE"/>
                </a:solidFill>
                <a:latin typeface="Calibri" pitchFamily="34" charset="0"/>
              </a:rPr>
              <a:t>main </a:t>
            </a:r>
            <a:r>
              <a:rPr lang="en-US" sz="1600" dirty="0" smtClean="0">
                <a:solidFill>
                  <a:srgbClr val="126CBE"/>
                </a:solidFill>
                <a:latin typeface="Calibri" pitchFamily="34" charset="0"/>
              </a:rPr>
              <a:t>heritage sites.</a:t>
            </a:r>
            <a:endParaRPr lang="en-US" altLang="bg-BG" sz="1600" dirty="0">
              <a:solidFill>
                <a:srgbClr val="126CBE"/>
              </a:solidFill>
              <a:latin typeface="Calibri" pitchFamily="34" charset="0"/>
            </a:endParaRP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600" b="1" dirty="0">
                <a:solidFill>
                  <a:srgbClr val="126CBE"/>
                </a:solidFill>
                <a:latin typeface="Calibri" pitchFamily="34" charset="0"/>
              </a:rPr>
              <a:t>Partners: </a:t>
            </a:r>
          </a:p>
          <a:p>
            <a:pPr algn="just" eaLnBrk="0" fontAlgn="base" hangingPunct="0">
              <a:spcBef>
                <a:spcPct val="0"/>
              </a:spcBef>
              <a:spcAft>
                <a:spcPct val="0"/>
              </a:spcAft>
              <a:tabLst>
                <a:tab pos="228600" algn="l"/>
                <a:tab pos="449263" algn="l"/>
              </a:tabLst>
            </a:pPr>
            <a:r>
              <a:rPr lang="en-US" altLang="bg-BG" sz="1600" b="1" dirty="0">
                <a:solidFill>
                  <a:srgbClr val="126CBE"/>
                </a:solidFill>
                <a:latin typeface="Calibri" pitchFamily="34" charset="0"/>
              </a:rPr>
              <a:t>LP - </a:t>
            </a:r>
            <a:r>
              <a:rPr lang="bg-BG" altLang="bg-BG" sz="1600" b="1" dirty="0" smtClean="0">
                <a:solidFill>
                  <a:srgbClr val="126CBE"/>
                </a:solidFill>
                <a:latin typeface="Calibri" pitchFamily="34" charset="0"/>
              </a:rPr>
              <a:t>   </a:t>
            </a:r>
            <a:r>
              <a:rPr lang="en-US" altLang="bg-BG" sz="1600" b="1" dirty="0" smtClean="0">
                <a:solidFill>
                  <a:srgbClr val="126CBE"/>
                </a:solidFill>
                <a:latin typeface="Calibri" pitchFamily="34" charset="0"/>
              </a:rPr>
              <a:t>Municipality </a:t>
            </a:r>
            <a:r>
              <a:rPr lang="en-US" altLang="bg-BG" sz="1600" b="1" dirty="0">
                <a:solidFill>
                  <a:srgbClr val="126CBE"/>
                </a:solidFill>
                <a:latin typeface="Calibri" pitchFamily="34" charset="0"/>
              </a:rPr>
              <a:t>of </a:t>
            </a:r>
            <a:r>
              <a:rPr lang="en-US" altLang="bg-BG" sz="1600" b="1" dirty="0" smtClean="0">
                <a:solidFill>
                  <a:srgbClr val="126CBE"/>
                </a:solidFill>
                <a:latin typeface="Calibri" pitchFamily="34" charset="0"/>
              </a:rPr>
              <a:t>Pirdop</a:t>
            </a:r>
          </a:p>
          <a:p>
            <a:pPr algn="just" eaLnBrk="0" fontAlgn="base" hangingPunct="0">
              <a:spcBef>
                <a:spcPct val="0"/>
              </a:spcBef>
              <a:spcAft>
                <a:spcPct val="0"/>
              </a:spcAft>
              <a:tabLst>
                <a:tab pos="228600" algn="l"/>
                <a:tab pos="449263" algn="l"/>
              </a:tabLst>
            </a:pPr>
            <a:r>
              <a:rPr lang="en-US" altLang="bg-BG" sz="1600" b="1" dirty="0" smtClean="0">
                <a:solidFill>
                  <a:srgbClr val="126CBE"/>
                </a:solidFill>
                <a:latin typeface="Calibri" pitchFamily="34" charset="0"/>
              </a:rPr>
              <a:t>PP2 </a:t>
            </a:r>
            <a:r>
              <a:rPr lang="en-US" altLang="bg-BG" sz="1600" b="1" dirty="0">
                <a:solidFill>
                  <a:srgbClr val="126CBE"/>
                </a:solidFill>
                <a:latin typeface="Calibri" pitchFamily="34" charset="0"/>
              </a:rPr>
              <a:t>- </a:t>
            </a:r>
            <a:r>
              <a:rPr lang="en-US" altLang="bg-BG" sz="1600" b="1" dirty="0" smtClean="0">
                <a:solidFill>
                  <a:srgbClr val="126CBE"/>
                </a:solidFill>
                <a:latin typeface="Calibri" pitchFamily="34" charset="0"/>
              </a:rPr>
              <a:t>Cit</a:t>
            </a:r>
            <a:r>
              <a:rPr lang="en-US" altLang="bg-BG" sz="1600" b="1" dirty="0">
                <a:solidFill>
                  <a:srgbClr val="126CBE"/>
                </a:solidFill>
                <a:latin typeface="Calibri" pitchFamily="34" charset="0"/>
              </a:rPr>
              <a:t>y</a:t>
            </a:r>
            <a:r>
              <a:rPr lang="en-US" altLang="bg-BG" sz="1600" b="1" dirty="0" smtClean="0">
                <a:solidFill>
                  <a:srgbClr val="126CBE"/>
                </a:solidFill>
                <a:latin typeface="Calibri" pitchFamily="34" charset="0"/>
              </a:rPr>
              <a:t> municipality </a:t>
            </a:r>
            <a:r>
              <a:rPr lang="en-US" altLang="bg-BG" sz="1600" b="1" dirty="0">
                <a:solidFill>
                  <a:srgbClr val="126CBE"/>
                </a:solidFill>
                <a:latin typeface="Calibri" pitchFamily="34" charset="0"/>
              </a:rPr>
              <a:t>of </a:t>
            </a:r>
            <a:r>
              <a:rPr lang="en-US" altLang="bg-BG" sz="1600" b="1" dirty="0" smtClean="0">
                <a:solidFill>
                  <a:srgbClr val="126CBE"/>
                </a:solidFill>
                <a:latin typeface="Calibri" pitchFamily="34" charset="0"/>
              </a:rPr>
              <a:t>Palilula</a:t>
            </a:r>
          </a:p>
          <a:p>
            <a:pPr algn="just" eaLnBrk="0" fontAlgn="base" hangingPunct="0">
              <a:spcBef>
                <a:spcPct val="0"/>
              </a:spcBef>
              <a:spcAft>
                <a:spcPct val="0"/>
              </a:spcAft>
              <a:tabLst>
                <a:tab pos="228600" algn="l"/>
                <a:tab pos="449263" algn="l"/>
              </a:tabLst>
            </a:pPr>
            <a:endParaRPr lang="en-US" altLang="bg-BG" sz="1600" dirty="0">
              <a:solidFill>
                <a:srgbClr val="126CBE"/>
              </a:solidFill>
              <a:latin typeface="Calibri" pitchFamily="34" charset="0"/>
            </a:endParaRPr>
          </a:p>
          <a:p>
            <a:pPr algn="just" eaLnBrk="0" fontAlgn="base" hangingPunct="0">
              <a:spcBef>
                <a:spcPct val="0"/>
              </a:spcBef>
              <a:spcAft>
                <a:spcPct val="0"/>
              </a:spcAft>
              <a:tabLst>
                <a:tab pos="228600" algn="l"/>
                <a:tab pos="449263" algn="l"/>
              </a:tabLst>
            </a:pPr>
            <a:r>
              <a:rPr lang="en-US" altLang="bg-BG" sz="1600" b="1" dirty="0">
                <a:solidFill>
                  <a:srgbClr val="126CBE"/>
                </a:solidFill>
                <a:latin typeface="Calibri" pitchFamily="34" charset="0"/>
              </a:rPr>
              <a:t>Requested budget: 304 </a:t>
            </a:r>
            <a:r>
              <a:rPr lang="en-US" altLang="bg-BG" sz="1600" b="1" dirty="0" smtClean="0">
                <a:solidFill>
                  <a:srgbClr val="126CBE"/>
                </a:solidFill>
                <a:latin typeface="Calibri" pitchFamily="34" charset="0"/>
              </a:rPr>
              <a:t>353,25 </a:t>
            </a:r>
            <a:r>
              <a:rPr lang="en-US" altLang="bg-BG" sz="1600" b="1" dirty="0">
                <a:solidFill>
                  <a:srgbClr val="126CBE"/>
                </a:solidFill>
                <a:latin typeface="Calibri" pitchFamily="34" charset="0"/>
              </a:rPr>
              <a:t>Euro                                                          Total average score: </a:t>
            </a:r>
            <a:r>
              <a:rPr lang="en-US" altLang="bg-BG" sz="1600" b="1" dirty="0" smtClean="0">
                <a:solidFill>
                  <a:srgbClr val="126CBE"/>
                </a:solidFill>
                <a:latin typeface="Calibri" pitchFamily="34" charset="0"/>
              </a:rPr>
              <a:t>97,50</a:t>
            </a:r>
            <a:endParaRPr lang="en-US" altLang="bg-BG" sz="1600" b="1" dirty="0">
              <a:solidFill>
                <a:srgbClr val="126CBE"/>
              </a:solidFill>
              <a:latin typeface="Calibri" pitchFamily="34" charset="0"/>
            </a:endParaRPr>
          </a:p>
        </p:txBody>
      </p:sp>
    </p:spTree>
    <p:extLst>
      <p:ext uri="{BB962C8B-B14F-4D97-AF65-F5344CB8AC3E}">
        <p14:creationId xmlns:p14="http://schemas.microsoft.com/office/powerpoint/2010/main" val="2245862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1680" y="571605"/>
            <a:ext cx="4176380" cy="651778"/>
          </a:xfrm>
        </p:spPr>
        <p:txBody>
          <a:bodyPr>
            <a:normAutofit/>
          </a:bodyPr>
          <a:lstStyle/>
          <a:p>
            <a:r>
              <a:rPr lang="en-US" sz="3200" b="1" dirty="0"/>
              <a:t>Specific </a:t>
            </a:r>
            <a:r>
              <a:rPr lang="en-US" sz="3200" b="1" dirty="0" smtClean="0"/>
              <a:t>Objective 3.1</a:t>
            </a:r>
            <a:endParaRPr lang="en-US" sz="3200" dirty="0"/>
          </a:p>
        </p:txBody>
      </p:sp>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2370360"/>
            <a:ext cx="8640960" cy="4154984"/>
          </a:xfrm>
          <a:prstGeom prst="rect">
            <a:avLst/>
          </a:prstGeom>
        </p:spPr>
        <p:txBody>
          <a:bodyPr wrap="square">
            <a:spAutoFit/>
          </a:bodyPr>
          <a:lstStyle/>
          <a:p>
            <a:pPr algn="just" eaLnBrk="0" fontAlgn="base" hangingPunct="0">
              <a:spcBef>
                <a:spcPct val="0"/>
              </a:spcBef>
              <a:spcAft>
                <a:spcPct val="0"/>
              </a:spcAft>
              <a:tabLst>
                <a:tab pos="228600" algn="l"/>
                <a:tab pos="449263" algn="l"/>
              </a:tabLst>
            </a:pPr>
            <a:r>
              <a:rPr lang="en-GB" sz="2000" b="1" dirty="0">
                <a:solidFill>
                  <a:srgbClr val="0070C0"/>
                </a:solidFill>
              </a:rPr>
              <a:t>Reference No: </a:t>
            </a:r>
            <a:r>
              <a:rPr lang="en-GB" sz="2000" b="1" dirty="0" smtClean="0">
                <a:solidFill>
                  <a:srgbClr val="0070C0"/>
                </a:solidFill>
              </a:rPr>
              <a:t>CB007.1.31.304</a:t>
            </a:r>
            <a:endParaRPr lang="en-GB" sz="2000" b="1" dirty="0">
              <a:solidFill>
                <a:srgbClr val="0070C0"/>
              </a:solidFill>
            </a:endParaRPr>
          </a:p>
          <a:p>
            <a:pPr algn="just" eaLnBrk="0" fontAlgn="base" hangingPunct="0">
              <a:spcBef>
                <a:spcPct val="0"/>
              </a:spcBef>
              <a:spcAft>
                <a:spcPct val="0"/>
              </a:spcAft>
              <a:tabLst>
                <a:tab pos="228600" algn="l"/>
                <a:tab pos="449263" algn="l"/>
              </a:tabLst>
            </a:pPr>
            <a:r>
              <a:rPr lang="en-US" altLang="bg-BG" sz="2000" b="1" dirty="0" smtClean="0">
                <a:solidFill>
                  <a:srgbClr val="0070C0"/>
                </a:solidFill>
              </a:rPr>
              <a:t>Title</a:t>
            </a:r>
            <a:r>
              <a:rPr lang="en-US" altLang="bg-BG" sz="2000" b="1" dirty="0">
                <a:solidFill>
                  <a:srgbClr val="0070C0"/>
                </a:solidFill>
              </a:rPr>
              <a:t>: </a:t>
            </a:r>
            <a:r>
              <a:rPr lang="en-US" altLang="bg-BG" sz="2000" b="1" u="sng" dirty="0">
                <a:solidFill>
                  <a:srgbClr val="0070C0"/>
                </a:solidFill>
              </a:rPr>
              <a:t>“Prevention and mitigation of consequences of man-made cross-border disasters in the region Vidin-</a:t>
            </a:r>
            <a:r>
              <a:rPr lang="en-US" altLang="bg-BG" sz="2000" b="1" u="sng" dirty="0" err="1">
                <a:solidFill>
                  <a:srgbClr val="0070C0"/>
                </a:solidFill>
              </a:rPr>
              <a:t>Zajecar</a:t>
            </a:r>
            <a:r>
              <a:rPr lang="en-US" altLang="bg-BG" sz="2000" b="1" u="sng" dirty="0">
                <a:solidFill>
                  <a:srgbClr val="0070C0"/>
                </a:solidFill>
              </a:rPr>
              <a:t>”</a:t>
            </a: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a:solidFill>
                  <a:srgbClr val="0070C0"/>
                </a:solidFill>
              </a:rPr>
              <a:t>Brief description: </a:t>
            </a:r>
            <a:r>
              <a:rPr lang="en-US" altLang="bg-BG" sz="1700" dirty="0" smtClean="0">
                <a:solidFill>
                  <a:srgbClr val="0070C0"/>
                </a:solidFill>
              </a:rPr>
              <a:t>The project is </a:t>
            </a:r>
            <a:r>
              <a:rPr lang="en-US" altLang="bg-BG" sz="1700" dirty="0">
                <a:solidFill>
                  <a:srgbClr val="0070C0"/>
                </a:solidFill>
              </a:rPr>
              <a:t>focused on </a:t>
            </a:r>
            <a:r>
              <a:rPr lang="en-US" altLang="bg-BG" sz="1700" dirty="0" smtClean="0">
                <a:solidFill>
                  <a:srgbClr val="0070C0"/>
                </a:solidFill>
              </a:rPr>
              <a:t>preventing </a:t>
            </a:r>
            <a:r>
              <a:rPr lang="en-US" altLang="bg-BG" sz="1700" dirty="0">
                <a:solidFill>
                  <a:srgbClr val="0070C0"/>
                </a:solidFill>
              </a:rPr>
              <a:t>and </a:t>
            </a:r>
            <a:r>
              <a:rPr lang="en-US" altLang="bg-BG" sz="1700" dirty="0" smtClean="0">
                <a:solidFill>
                  <a:srgbClr val="0070C0"/>
                </a:solidFill>
              </a:rPr>
              <a:t>mitigating effects from natural </a:t>
            </a:r>
            <a:r>
              <a:rPr lang="en-US" altLang="bg-BG" sz="1700" dirty="0">
                <a:solidFill>
                  <a:srgbClr val="0070C0"/>
                </a:solidFill>
              </a:rPr>
              <a:t>and man-made cross-border disasters </a:t>
            </a:r>
            <a:r>
              <a:rPr lang="en-US" altLang="bg-BG" sz="1700" dirty="0" smtClean="0">
                <a:solidFill>
                  <a:srgbClr val="0070C0"/>
                </a:solidFill>
              </a:rPr>
              <a:t>in </a:t>
            </a:r>
            <a:r>
              <a:rPr lang="en-US" altLang="bg-BG" sz="1700" dirty="0">
                <a:solidFill>
                  <a:srgbClr val="0070C0"/>
                </a:solidFill>
              </a:rPr>
              <a:t>V</a:t>
            </a:r>
            <a:r>
              <a:rPr lang="en-US" altLang="bg-BG" sz="1700" dirty="0" smtClean="0">
                <a:solidFill>
                  <a:srgbClr val="0070C0"/>
                </a:solidFill>
              </a:rPr>
              <a:t>idin and Zajecar districts through: procurement of specialized equipment; exchange </a:t>
            </a:r>
            <a:r>
              <a:rPr lang="en-US" altLang="bg-BG" sz="1700" dirty="0">
                <a:solidFill>
                  <a:srgbClr val="0070C0"/>
                </a:solidFill>
              </a:rPr>
              <a:t>of experience in the field of waste </a:t>
            </a:r>
            <a:r>
              <a:rPr lang="en-US" altLang="bg-BG" sz="1700" dirty="0" smtClean="0">
                <a:solidFill>
                  <a:srgbClr val="0070C0"/>
                </a:solidFill>
              </a:rPr>
              <a:t>collection; development </a:t>
            </a:r>
            <a:r>
              <a:rPr lang="en-US" altLang="bg-BG" sz="1700" dirty="0">
                <a:solidFill>
                  <a:srgbClr val="0070C0"/>
                </a:solidFill>
              </a:rPr>
              <a:t>of detailed research on the cross-border impact from unregulated </a:t>
            </a:r>
            <a:r>
              <a:rPr lang="en-US" altLang="bg-BG" sz="1700" dirty="0" smtClean="0">
                <a:solidFill>
                  <a:srgbClr val="0070C0"/>
                </a:solidFill>
              </a:rPr>
              <a:t>dumps on </a:t>
            </a:r>
            <a:r>
              <a:rPr lang="en-US" altLang="bg-BG" sz="1700" dirty="0">
                <a:solidFill>
                  <a:srgbClr val="0070C0"/>
                </a:solidFill>
              </a:rPr>
              <a:t>the territory of </a:t>
            </a:r>
            <a:r>
              <a:rPr lang="en-US" altLang="bg-BG" sz="1700" dirty="0" smtClean="0">
                <a:solidFill>
                  <a:srgbClr val="0070C0"/>
                </a:solidFill>
              </a:rPr>
              <a:t>Vidin </a:t>
            </a:r>
            <a:r>
              <a:rPr lang="en-US" altLang="bg-BG" sz="1700" dirty="0">
                <a:solidFill>
                  <a:srgbClr val="0070C0"/>
                </a:solidFill>
              </a:rPr>
              <a:t>and </a:t>
            </a:r>
            <a:r>
              <a:rPr lang="en-US" altLang="bg-BG" sz="1700" dirty="0" smtClean="0">
                <a:solidFill>
                  <a:srgbClr val="0070C0"/>
                </a:solidFill>
              </a:rPr>
              <a:t>Zajecar; </a:t>
            </a:r>
            <a:r>
              <a:rPr lang="en-US" altLang="bg-BG" sz="1700" dirty="0">
                <a:solidFill>
                  <a:srgbClr val="0070C0"/>
                </a:solidFill>
              </a:rPr>
              <a:t>cleaning of unregulated </a:t>
            </a:r>
            <a:r>
              <a:rPr lang="en-US" altLang="bg-BG" sz="1700" dirty="0" smtClean="0">
                <a:solidFill>
                  <a:srgbClr val="0070C0"/>
                </a:solidFill>
              </a:rPr>
              <a:t>dumping sites </a:t>
            </a:r>
            <a:r>
              <a:rPr lang="en-US" altLang="bg-BG" sz="1700" dirty="0">
                <a:solidFill>
                  <a:srgbClr val="0070C0"/>
                </a:solidFill>
              </a:rPr>
              <a:t>in both </a:t>
            </a:r>
            <a:r>
              <a:rPr lang="en-US" altLang="bg-BG" sz="1700" dirty="0" smtClean="0">
                <a:solidFill>
                  <a:srgbClr val="0070C0"/>
                </a:solidFill>
              </a:rPr>
              <a:t>municipalities.</a:t>
            </a:r>
          </a:p>
          <a:p>
            <a:pPr algn="just" eaLnBrk="0" fontAlgn="base" hangingPunct="0">
              <a:spcBef>
                <a:spcPct val="0"/>
              </a:spcBef>
              <a:spcAft>
                <a:spcPct val="0"/>
              </a:spcAft>
              <a:tabLst>
                <a:tab pos="228600" algn="l"/>
                <a:tab pos="449263" algn="l"/>
              </a:tabLst>
            </a:pPr>
            <a:endParaRPr lang="en-US" altLang="bg-BG" sz="1700"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Partners</a:t>
            </a:r>
            <a:r>
              <a:rPr lang="en-US" altLang="bg-BG" sz="1700" b="1" dirty="0">
                <a:solidFill>
                  <a:srgbClr val="0070C0"/>
                </a:solidFill>
              </a:rPr>
              <a:t>: </a:t>
            </a:r>
          </a:p>
          <a:p>
            <a:pPr algn="just" eaLnBrk="0" fontAlgn="base" hangingPunct="0">
              <a:spcBef>
                <a:spcPct val="0"/>
              </a:spcBef>
              <a:spcAft>
                <a:spcPct val="0"/>
              </a:spcAft>
              <a:tabLst>
                <a:tab pos="228600" algn="l"/>
                <a:tab pos="449263" algn="l"/>
              </a:tabLst>
            </a:pPr>
            <a:r>
              <a:rPr lang="en-US" altLang="bg-BG" sz="1700" b="1" dirty="0">
                <a:solidFill>
                  <a:srgbClr val="0070C0"/>
                </a:solidFill>
              </a:rPr>
              <a:t>LP -  </a:t>
            </a:r>
            <a:r>
              <a:rPr lang="en-US" altLang="bg-BG" sz="1700" b="1" dirty="0" smtClean="0">
                <a:solidFill>
                  <a:srgbClr val="0070C0"/>
                </a:solidFill>
              </a:rPr>
              <a:t> Municipality </a:t>
            </a:r>
            <a:r>
              <a:rPr lang="en-US" altLang="bg-BG" sz="1700" b="1" dirty="0">
                <a:solidFill>
                  <a:srgbClr val="0070C0"/>
                </a:solidFill>
              </a:rPr>
              <a:t>of Vidin</a:t>
            </a: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PP2 </a:t>
            </a:r>
            <a:r>
              <a:rPr lang="en-US" altLang="bg-BG" sz="1700" b="1" dirty="0">
                <a:solidFill>
                  <a:srgbClr val="0070C0"/>
                </a:solidFill>
              </a:rPr>
              <a:t>- City of Zajecar</a:t>
            </a:r>
            <a:endParaRPr lang="en-US" altLang="bg-BG" sz="1700" b="1" dirty="0" smtClean="0">
              <a:solidFill>
                <a:srgbClr val="0070C0"/>
              </a:solidFill>
            </a:endParaRP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a:solidFill>
                  <a:srgbClr val="0070C0"/>
                </a:solidFill>
              </a:rPr>
              <a:t>Requested budget: 550 </a:t>
            </a:r>
            <a:r>
              <a:rPr lang="en-US" altLang="bg-BG" sz="1700" b="1" dirty="0" smtClean="0">
                <a:solidFill>
                  <a:srgbClr val="0070C0"/>
                </a:solidFill>
              </a:rPr>
              <a:t>499,32 Euro                                                          </a:t>
            </a:r>
            <a:r>
              <a:rPr lang="en-US" altLang="bg-BG" sz="1700" b="1" dirty="0">
                <a:solidFill>
                  <a:srgbClr val="0070C0"/>
                </a:solidFill>
              </a:rPr>
              <a:t>Total average score: </a:t>
            </a:r>
            <a:r>
              <a:rPr lang="en-US" altLang="bg-BG" sz="1700" b="1" dirty="0" smtClean="0">
                <a:solidFill>
                  <a:srgbClr val="0070C0"/>
                </a:solidFill>
              </a:rPr>
              <a:t>91.00</a:t>
            </a:r>
            <a:endParaRPr lang="en-US" altLang="bg-BG" sz="1700" b="1" dirty="0">
              <a:solidFill>
                <a:srgbClr val="0070C0"/>
              </a:solidFill>
            </a:endParaRPr>
          </a:p>
        </p:txBody>
      </p:sp>
    </p:spTree>
    <p:extLst>
      <p:ext uri="{BB962C8B-B14F-4D97-AF65-F5344CB8AC3E}">
        <p14:creationId xmlns:p14="http://schemas.microsoft.com/office/powerpoint/2010/main" val="1299492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65190" y="2924944"/>
            <a:ext cx="8016042" cy="2800767"/>
          </a:xfrm>
          <a:prstGeom prst="rect">
            <a:avLst/>
          </a:prstGeom>
        </p:spPr>
        <p:txBody>
          <a:bodyPr wrap="square">
            <a:spAutoFit/>
          </a:bodyPr>
          <a:lstStyle/>
          <a:p>
            <a:pPr lvl="0" algn="ctr">
              <a:spcBef>
                <a:spcPct val="20000"/>
              </a:spcBef>
              <a:defRPr/>
            </a:pPr>
            <a:r>
              <a:rPr lang="en-US" sz="4000" b="1" dirty="0" smtClean="0">
                <a:solidFill>
                  <a:srgbClr val="126CBE"/>
                </a:solidFill>
              </a:rPr>
              <a:t>Projects proposed for funding under Priority </a:t>
            </a:r>
            <a:r>
              <a:rPr lang="en-US" sz="4000" b="1" dirty="0">
                <a:solidFill>
                  <a:srgbClr val="126CBE"/>
                </a:solidFill>
              </a:rPr>
              <a:t>Axis </a:t>
            </a:r>
            <a:r>
              <a:rPr lang="en-US" sz="4000" b="1" dirty="0" smtClean="0">
                <a:solidFill>
                  <a:srgbClr val="126CBE"/>
                </a:solidFill>
              </a:rPr>
              <a:t>3</a:t>
            </a:r>
          </a:p>
          <a:p>
            <a:pPr lvl="0" algn="ctr">
              <a:spcBef>
                <a:spcPct val="20000"/>
              </a:spcBef>
              <a:defRPr/>
            </a:pPr>
            <a:endParaRPr lang="en-US" sz="4000" b="1" dirty="0">
              <a:solidFill>
                <a:srgbClr val="126CBE"/>
              </a:solidFill>
            </a:endParaRPr>
          </a:p>
          <a:p>
            <a:pPr lvl="0" algn="ctr">
              <a:spcBef>
                <a:spcPct val="20000"/>
              </a:spcBef>
              <a:defRPr/>
            </a:pPr>
            <a:r>
              <a:rPr lang="en-US" sz="4000" dirty="0" smtClean="0"/>
              <a:t>Financial allocation </a:t>
            </a:r>
            <a:r>
              <a:rPr lang="en-US" sz="4000" b="1" dirty="0" smtClean="0">
                <a:solidFill>
                  <a:srgbClr val="C00000"/>
                </a:solidFill>
              </a:rPr>
              <a:t>2018</a:t>
            </a:r>
            <a:endParaRPr lang="en-US" sz="4000" b="1" dirty="0">
              <a:solidFill>
                <a:srgbClr val="C00000"/>
              </a:solidFill>
            </a:endParaRPr>
          </a:p>
        </p:txBody>
      </p:sp>
    </p:spTree>
    <p:extLst>
      <p:ext uri="{BB962C8B-B14F-4D97-AF65-F5344CB8AC3E}">
        <p14:creationId xmlns:p14="http://schemas.microsoft.com/office/powerpoint/2010/main" val="2640099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1680" y="571605"/>
            <a:ext cx="4176380" cy="651778"/>
          </a:xfrm>
        </p:spPr>
        <p:txBody>
          <a:bodyPr>
            <a:normAutofit/>
          </a:bodyPr>
          <a:lstStyle/>
          <a:p>
            <a:r>
              <a:rPr lang="en-US" sz="3200" b="1" dirty="0"/>
              <a:t>Specific </a:t>
            </a:r>
            <a:r>
              <a:rPr lang="en-US" sz="3200" b="1" dirty="0" smtClean="0"/>
              <a:t>Objective 3.2</a:t>
            </a:r>
            <a:endParaRPr lang="en-US" sz="3200" dirty="0"/>
          </a:p>
        </p:txBody>
      </p:sp>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2442368"/>
            <a:ext cx="8640960" cy="4154984"/>
          </a:xfrm>
          <a:prstGeom prst="rect">
            <a:avLst/>
          </a:prstGeom>
        </p:spPr>
        <p:txBody>
          <a:bodyPr wrap="square">
            <a:spAutoFit/>
          </a:bodyPr>
          <a:lstStyle/>
          <a:p>
            <a:pPr algn="just" eaLnBrk="0" fontAlgn="base" hangingPunct="0">
              <a:spcBef>
                <a:spcPct val="0"/>
              </a:spcBef>
              <a:spcAft>
                <a:spcPct val="0"/>
              </a:spcAft>
              <a:tabLst>
                <a:tab pos="228600" algn="l"/>
                <a:tab pos="449263" algn="l"/>
              </a:tabLst>
            </a:pPr>
            <a:r>
              <a:rPr lang="en-GB" sz="2000" b="1" dirty="0">
                <a:solidFill>
                  <a:srgbClr val="0070C0"/>
                </a:solidFill>
              </a:rPr>
              <a:t>Reference No: </a:t>
            </a:r>
            <a:r>
              <a:rPr lang="en-GB" sz="2000" b="1" dirty="0" smtClean="0">
                <a:solidFill>
                  <a:srgbClr val="0070C0"/>
                </a:solidFill>
              </a:rPr>
              <a:t>CB007.1.32.318</a:t>
            </a:r>
            <a:endParaRPr lang="en-GB" sz="2000" b="1" dirty="0">
              <a:solidFill>
                <a:srgbClr val="0070C0"/>
              </a:solidFill>
            </a:endParaRPr>
          </a:p>
          <a:p>
            <a:pPr algn="just" eaLnBrk="0" fontAlgn="base" hangingPunct="0">
              <a:spcBef>
                <a:spcPct val="0"/>
              </a:spcBef>
              <a:spcAft>
                <a:spcPct val="0"/>
              </a:spcAft>
              <a:tabLst>
                <a:tab pos="228600" algn="l"/>
                <a:tab pos="449263" algn="l"/>
              </a:tabLst>
            </a:pPr>
            <a:r>
              <a:rPr lang="en-US" altLang="bg-BG" sz="2000" b="1" dirty="0" smtClean="0">
                <a:solidFill>
                  <a:srgbClr val="0070C0"/>
                </a:solidFill>
              </a:rPr>
              <a:t>Title</a:t>
            </a:r>
            <a:r>
              <a:rPr lang="en-US" altLang="bg-BG" sz="2000" b="1" dirty="0">
                <a:solidFill>
                  <a:srgbClr val="0070C0"/>
                </a:solidFill>
              </a:rPr>
              <a:t>: </a:t>
            </a:r>
            <a:r>
              <a:rPr lang="en-US" altLang="bg-BG" sz="2000" b="1" u="sng" dirty="0" smtClean="0">
                <a:solidFill>
                  <a:srgbClr val="0070C0"/>
                </a:solidFill>
              </a:rPr>
              <a:t>“Preservation and improvement of the environment in the cross-border region through composting of biodegradable waste”</a:t>
            </a:r>
            <a:endParaRPr lang="en-US" altLang="bg-BG" sz="2000" b="1" u="sng" dirty="0">
              <a:solidFill>
                <a:srgbClr val="0070C0"/>
              </a:solidFill>
            </a:endParaRP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a:solidFill>
                  <a:srgbClr val="0070C0"/>
                </a:solidFill>
              </a:rPr>
              <a:t>Brief description: </a:t>
            </a:r>
            <a:r>
              <a:rPr lang="en-US" altLang="bg-BG" sz="1700" dirty="0" smtClean="0">
                <a:solidFill>
                  <a:srgbClr val="0070C0"/>
                </a:solidFill>
              </a:rPr>
              <a:t>The project </a:t>
            </a:r>
            <a:r>
              <a:rPr lang="en-US" altLang="bg-BG" sz="1700" dirty="0">
                <a:solidFill>
                  <a:srgbClr val="0070C0"/>
                </a:solidFill>
              </a:rPr>
              <a:t>is </a:t>
            </a:r>
            <a:r>
              <a:rPr lang="en-US" altLang="bg-BG" sz="1700" dirty="0" smtClean="0">
                <a:solidFill>
                  <a:srgbClr val="0070C0"/>
                </a:solidFill>
              </a:rPr>
              <a:t>directed at environmental </a:t>
            </a:r>
            <a:r>
              <a:rPr lang="en-US" altLang="bg-BG" sz="1700" dirty="0">
                <a:solidFill>
                  <a:srgbClr val="0070C0"/>
                </a:solidFill>
              </a:rPr>
              <a:t>change adaptation </a:t>
            </a:r>
            <a:r>
              <a:rPr lang="en-US" altLang="bg-BG" sz="1700" dirty="0" smtClean="0">
                <a:solidFill>
                  <a:srgbClr val="0070C0"/>
                </a:solidFill>
              </a:rPr>
              <a:t>through: </a:t>
            </a:r>
            <a:r>
              <a:rPr lang="en-US" altLang="bg-BG" sz="1700" dirty="0">
                <a:solidFill>
                  <a:srgbClr val="0070C0"/>
                </a:solidFill>
              </a:rPr>
              <a:t>carrying </a:t>
            </a:r>
            <a:r>
              <a:rPr lang="en-US" altLang="bg-BG" sz="1700" dirty="0" smtClean="0">
                <a:solidFill>
                  <a:srgbClr val="0070C0"/>
                </a:solidFill>
              </a:rPr>
              <a:t>out waste </a:t>
            </a:r>
            <a:r>
              <a:rPr lang="en-US" altLang="bg-BG" sz="1700" dirty="0">
                <a:solidFill>
                  <a:srgbClr val="0070C0"/>
                </a:solidFill>
              </a:rPr>
              <a:t>composting studies and needs assessment in Vidin and Bor districts; supply of composting equipment; organizing capacity building event for </a:t>
            </a:r>
            <a:r>
              <a:rPr lang="en-US" altLang="bg-BG" sz="1700" dirty="0" smtClean="0">
                <a:solidFill>
                  <a:srgbClr val="0070C0"/>
                </a:solidFill>
              </a:rPr>
              <a:t>local/regional </a:t>
            </a:r>
            <a:r>
              <a:rPr lang="en-US" altLang="bg-BG" sz="1700" dirty="0">
                <a:solidFill>
                  <a:srgbClr val="0070C0"/>
                </a:solidFill>
              </a:rPr>
              <a:t>decision-makers and other stakeholders; development of cross-border plan for management of biodegradable waste; performance of  cross-border assessment of the  composting effect. </a:t>
            </a:r>
          </a:p>
          <a:p>
            <a:pPr algn="just" eaLnBrk="0" fontAlgn="base" hangingPunct="0">
              <a:spcBef>
                <a:spcPct val="0"/>
              </a:spcBef>
              <a:spcAft>
                <a:spcPct val="0"/>
              </a:spcAft>
              <a:tabLst>
                <a:tab pos="228600" algn="l"/>
                <a:tab pos="449263" algn="l"/>
              </a:tabLst>
            </a:pPr>
            <a:endParaRPr lang="en-US" altLang="bg-BG" sz="1700"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Partners</a:t>
            </a:r>
            <a:r>
              <a:rPr lang="en-US" altLang="bg-BG" sz="1700" b="1" dirty="0">
                <a:solidFill>
                  <a:srgbClr val="0070C0"/>
                </a:solidFill>
              </a:rPr>
              <a:t>: </a:t>
            </a:r>
          </a:p>
          <a:p>
            <a:pPr algn="just" eaLnBrk="0" fontAlgn="base" hangingPunct="0">
              <a:spcBef>
                <a:spcPct val="0"/>
              </a:spcBef>
              <a:spcAft>
                <a:spcPct val="0"/>
              </a:spcAft>
              <a:tabLst>
                <a:tab pos="228600" algn="l"/>
                <a:tab pos="449263" algn="l"/>
              </a:tabLst>
            </a:pPr>
            <a:r>
              <a:rPr lang="en-US" altLang="bg-BG" sz="1700" b="1" dirty="0">
                <a:solidFill>
                  <a:srgbClr val="0070C0"/>
                </a:solidFill>
              </a:rPr>
              <a:t>LP </a:t>
            </a:r>
            <a:r>
              <a:rPr lang="en-US" altLang="bg-BG" sz="1700" b="1" dirty="0" smtClean="0">
                <a:solidFill>
                  <a:srgbClr val="0070C0"/>
                </a:solidFill>
              </a:rPr>
              <a:t>-   “Bulgaria in Europe” Association, Vidin </a:t>
            </a: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PP2 </a:t>
            </a:r>
            <a:r>
              <a:rPr lang="en-US" altLang="bg-BG" sz="1700" b="1" dirty="0">
                <a:solidFill>
                  <a:srgbClr val="0070C0"/>
                </a:solidFill>
              </a:rPr>
              <a:t>- </a:t>
            </a:r>
            <a:r>
              <a:rPr lang="en-US" altLang="bg-BG" sz="1700" b="1" dirty="0" smtClean="0">
                <a:solidFill>
                  <a:srgbClr val="0070C0"/>
                </a:solidFill>
              </a:rPr>
              <a:t>  </a:t>
            </a:r>
            <a:r>
              <a:rPr lang="en-US" altLang="bg-BG" sz="1700" b="1" dirty="0" err="1" smtClean="0">
                <a:solidFill>
                  <a:srgbClr val="0070C0"/>
                </a:solidFill>
              </a:rPr>
              <a:t>Kladovo</a:t>
            </a:r>
            <a:r>
              <a:rPr lang="en-US" altLang="bg-BG" sz="1700" b="1" dirty="0" smtClean="0">
                <a:solidFill>
                  <a:srgbClr val="0070C0"/>
                </a:solidFill>
              </a:rPr>
              <a:t> Municipality</a:t>
            </a: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a:solidFill>
                  <a:srgbClr val="0070C0"/>
                </a:solidFill>
              </a:rPr>
              <a:t>Requested budget: </a:t>
            </a:r>
            <a:r>
              <a:rPr lang="en-US" altLang="bg-BG" sz="1700" b="1" dirty="0" smtClean="0">
                <a:solidFill>
                  <a:srgbClr val="0070C0"/>
                </a:solidFill>
              </a:rPr>
              <a:t>152 780,19 Euro                                                          </a:t>
            </a:r>
            <a:r>
              <a:rPr lang="en-US" altLang="bg-BG" sz="1700" b="1" dirty="0">
                <a:solidFill>
                  <a:srgbClr val="0070C0"/>
                </a:solidFill>
              </a:rPr>
              <a:t>Total average score: </a:t>
            </a:r>
            <a:r>
              <a:rPr lang="en-US" altLang="bg-BG" sz="1700" b="1" dirty="0" smtClean="0">
                <a:solidFill>
                  <a:srgbClr val="0070C0"/>
                </a:solidFill>
              </a:rPr>
              <a:t>89.50</a:t>
            </a:r>
            <a:endParaRPr lang="en-US" altLang="bg-BG" sz="1700" b="1" dirty="0">
              <a:solidFill>
                <a:srgbClr val="0070C0"/>
              </a:solidFill>
            </a:endParaRPr>
          </a:p>
        </p:txBody>
      </p:sp>
    </p:spTree>
    <p:extLst>
      <p:ext uri="{BB962C8B-B14F-4D97-AF65-F5344CB8AC3E}">
        <p14:creationId xmlns:p14="http://schemas.microsoft.com/office/powerpoint/2010/main" val="2145640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1680" y="571605"/>
            <a:ext cx="4176380" cy="651778"/>
          </a:xfrm>
        </p:spPr>
        <p:txBody>
          <a:bodyPr>
            <a:normAutofit/>
          </a:bodyPr>
          <a:lstStyle/>
          <a:p>
            <a:r>
              <a:rPr lang="en-US" sz="3200" b="1" dirty="0"/>
              <a:t>Specific </a:t>
            </a:r>
            <a:r>
              <a:rPr lang="en-US" sz="3200" b="1" dirty="0" smtClean="0"/>
              <a:t>Objective 3.1</a:t>
            </a:r>
            <a:endParaRPr lang="en-US" sz="3200" dirty="0"/>
          </a:p>
        </p:txBody>
      </p:sp>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2226925"/>
            <a:ext cx="8640960" cy="4370427"/>
          </a:xfrm>
          <a:prstGeom prst="rect">
            <a:avLst/>
          </a:prstGeom>
        </p:spPr>
        <p:txBody>
          <a:bodyPr wrap="square">
            <a:spAutoFit/>
          </a:bodyPr>
          <a:lstStyle/>
          <a:p>
            <a:pPr algn="just" eaLnBrk="0" fontAlgn="base" hangingPunct="0">
              <a:spcBef>
                <a:spcPct val="0"/>
              </a:spcBef>
              <a:spcAft>
                <a:spcPct val="0"/>
              </a:spcAft>
              <a:tabLst>
                <a:tab pos="228600" algn="l"/>
                <a:tab pos="449263" algn="l"/>
              </a:tabLst>
            </a:pPr>
            <a:r>
              <a:rPr lang="en-GB" sz="2000" b="1" dirty="0">
                <a:solidFill>
                  <a:srgbClr val="0070C0"/>
                </a:solidFill>
              </a:rPr>
              <a:t>Reference No: </a:t>
            </a:r>
            <a:r>
              <a:rPr lang="en-GB" sz="2000" b="1" dirty="0" smtClean="0">
                <a:solidFill>
                  <a:srgbClr val="0070C0"/>
                </a:solidFill>
              </a:rPr>
              <a:t>CB007.1.31.348</a:t>
            </a:r>
            <a:endParaRPr lang="en-GB" sz="2000" b="1" dirty="0">
              <a:solidFill>
                <a:srgbClr val="0070C0"/>
              </a:solidFill>
            </a:endParaRPr>
          </a:p>
          <a:p>
            <a:pPr algn="just" eaLnBrk="0" fontAlgn="base" hangingPunct="0">
              <a:spcBef>
                <a:spcPct val="0"/>
              </a:spcBef>
              <a:spcAft>
                <a:spcPct val="0"/>
              </a:spcAft>
              <a:tabLst>
                <a:tab pos="228600" algn="l"/>
                <a:tab pos="449263" algn="l"/>
              </a:tabLst>
            </a:pPr>
            <a:r>
              <a:rPr lang="en-US" altLang="bg-BG" sz="2000" b="1" dirty="0" smtClean="0">
                <a:solidFill>
                  <a:srgbClr val="0070C0"/>
                </a:solidFill>
              </a:rPr>
              <a:t>Title</a:t>
            </a:r>
            <a:r>
              <a:rPr lang="en-US" altLang="bg-BG" sz="2000" b="1" dirty="0">
                <a:solidFill>
                  <a:srgbClr val="0070C0"/>
                </a:solidFill>
              </a:rPr>
              <a:t>: </a:t>
            </a:r>
            <a:r>
              <a:rPr lang="en-US" altLang="bg-BG" sz="2000" b="1" u="sng" dirty="0">
                <a:solidFill>
                  <a:srgbClr val="0070C0"/>
                </a:solidFill>
              </a:rPr>
              <a:t>“Forest Fire </a:t>
            </a:r>
            <a:r>
              <a:rPr lang="en-US" altLang="bg-BG" sz="2000" b="1" u="sng" dirty="0" smtClean="0">
                <a:solidFill>
                  <a:srgbClr val="0070C0"/>
                </a:solidFill>
              </a:rPr>
              <a:t>Fighters”</a:t>
            </a:r>
            <a:endParaRPr lang="en-US" altLang="bg-BG" sz="2000" b="1" u="sng" dirty="0">
              <a:solidFill>
                <a:srgbClr val="0070C0"/>
              </a:solidFill>
            </a:endParaRP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a:solidFill>
                  <a:srgbClr val="0070C0"/>
                </a:solidFill>
              </a:rPr>
              <a:t>Brief description</a:t>
            </a:r>
            <a:r>
              <a:rPr lang="en-US" altLang="bg-BG" sz="1700" b="1" dirty="0" smtClean="0">
                <a:solidFill>
                  <a:srgbClr val="0070C0"/>
                </a:solidFill>
              </a:rPr>
              <a:t>: </a:t>
            </a:r>
            <a:r>
              <a:rPr lang="en-US" altLang="bg-BG" sz="1700" dirty="0" smtClean="0">
                <a:solidFill>
                  <a:srgbClr val="0070C0"/>
                </a:solidFill>
              </a:rPr>
              <a:t>The project aims to </a:t>
            </a:r>
            <a:r>
              <a:rPr lang="en-US" altLang="bg-BG" sz="1700" dirty="0">
                <a:solidFill>
                  <a:srgbClr val="0070C0"/>
                </a:solidFill>
              </a:rPr>
              <a:t>improve </a:t>
            </a:r>
            <a:r>
              <a:rPr lang="en-US" altLang="bg-BG" sz="1700" dirty="0" smtClean="0">
                <a:solidFill>
                  <a:srgbClr val="0070C0"/>
                </a:solidFill>
              </a:rPr>
              <a:t>disaster management </a:t>
            </a:r>
            <a:r>
              <a:rPr lang="en-US" altLang="bg-BG" sz="1700" dirty="0">
                <a:solidFill>
                  <a:srgbClr val="0070C0"/>
                </a:solidFill>
              </a:rPr>
              <a:t>and emergency preparedness for suppressing forest </a:t>
            </a:r>
            <a:r>
              <a:rPr lang="en-US" altLang="bg-BG" sz="1700" dirty="0" smtClean="0">
                <a:solidFill>
                  <a:srgbClr val="0070C0"/>
                </a:solidFill>
              </a:rPr>
              <a:t>fires in the region through: increasing </a:t>
            </a:r>
            <a:r>
              <a:rPr lang="en-US" altLang="bg-BG" sz="1700" dirty="0">
                <a:solidFill>
                  <a:srgbClr val="0070C0"/>
                </a:solidFill>
              </a:rPr>
              <a:t>available v</a:t>
            </a:r>
            <a:r>
              <a:rPr lang="en-US" altLang="bg-BG" sz="1700" dirty="0" smtClean="0">
                <a:solidFill>
                  <a:srgbClr val="0070C0"/>
                </a:solidFill>
              </a:rPr>
              <a:t>olunteer potential; development </a:t>
            </a:r>
            <a:r>
              <a:rPr lang="en-US" altLang="bg-BG" sz="1700" dirty="0">
                <a:solidFill>
                  <a:srgbClr val="0070C0"/>
                </a:solidFill>
              </a:rPr>
              <a:t>of GIS </a:t>
            </a:r>
            <a:r>
              <a:rPr lang="en-US" altLang="bg-BG" sz="1700" dirty="0" smtClean="0">
                <a:solidFill>
                  <a:srgbClr val="0070C0"/>
                </a:solidFill>
              </a:rPr>
              <a:t>System for </a:t>
            </a:r>
            <a:r>
              <a:rPr lang="en-US" altLang="bg-BG" sz="1700" dirty="0">
                <a:solidFill>
                  <a:srgbClr val="0070C0"/>
                </a:solidFill>
              </a:rPr>
              <a:t>early forest fire detection and disaster risk </a:t>
            </a:r>
            <a:r>
              <a:rPr lang="en-US" altLang="bg-BG" sz="1700" dirty="0" smtClean="0">
                <a:solidFill>
                  <a:srgbClr val="0070C0"/>
                </a:solidFill>
              </a:rPr>
              <a:t>management</a:t>
            </a:r>
            <a:r>
              <a:rPr lang="en-US" altLang="bg-BG" sz="1700" dirty="0">
                <a:solidFill>
                  <a:srgbClr val="0070C0"/>
                </a:solidFill>
              </a:rPr>
              <a:t>; </a:t>
            </a:r>
            <a:r>
              <a:rPr lang="en-US" altLang="bg-BG" sz="1700" dirty="0" smtClean="0">
                <a:solidFill>
                  <a:srgbClr val="0070C0"/>
                </a:solidFill>
              </a:rPr>
              <a:t>development </a:t>
            </a:r>
            <a:r>
              <a:rPr lang="en-US" altLang="bg-BG" sz="1700" dirty="0">
                <a:solidFill>
                  <a:srgbClr val="0070C0"/>
                </a:solidFill>
              </a:rPr>
              <a:t>of </a:t>
            </a:r>
            <a:r>
              <a:rPr lang="en-US" altLang="bg-BG" sz="1700" dirty="0" smtClean="0">
                <a:solidFill>
                  <a:srgbClr val="0070C0"/>
                </a:solidFill>
              </a:rPr>
              <a:t>a common </a:t>
            </a:r>
            <a:r>
              <a:rPr lang="en-US" altLang="bg-BG" sz="1700" dirty="0">
                <a:solidFill>
                  <a:srgbClr val="0070C0"/>
                </a:solidFill>
              </a:rPr>
              <a:t>strategy and action plan for joint prevention and emergency intervention actions </a:t>
            </a:r>
            <a:r>
              <a:rPr lang="en-US" altLang="bg-BG" sz="1700" dirty="0" smtClean="0">
                <a:solidFill>
                  <a:srgbClr val="0070C0"/>
                </a:solidFill>
              </a:rPr>
              <a:t>in </a:t>
            </a:r>
            <a:r>
              <a:rPr lang="en-US" altLang="bg-BG" sz="1700" dirty="0">
                <a:solidFill>
                  <a:srgbClr val="0070C0"/>
                </a:solidFill>
              </a:rPr>
              <a:t>forest </a:t>
            </a:r>
            <a:r>
              <a:rPr lang="en-US" altLang="bg-BG" sz="1700" dirty="0" smtClean="0">
                <a:solidFill>
                  <a:srgbClr val="0070C0"/>
                </a:solidFill>
              </a:rPr>
              <a:t>fires; </a:t>
            </a:r>
            <a:r>
              <a:rPr lang="en-US" altLang="bg-BG" sz="1700" dirty="0">
                <a:solidFill>
                  <a:srgbClr val="0070C0"/>
                </a:solidFill>
              </a:rPr>
              <a:t>conduction of </a:t>
            </a:r>
            <a:r>
              <a:rPr lang="en-US" altLang="bg-BG" sz="1700" dirty="0" smtClean="0">
                <a:solidFill>
                  <a:srgbClr val="0070C0"/>
                </a:solidFill>
              </a:rPr>
              <a:t>fire fighting training courses </a:t>
            </a:r>
            <a:r>
              <a:rPr lang="en-US" altLang="bg-BG" sz="1700" dirty="0">
                <a:solidFill>
                  <a:srgbClr val="0070C0"/>
                </a:solidFill>
              </a:rPr>
              <a:t>for </a:t>
            </a:r>
            <a:r>
              <a:rPr lang="en-US" altLang="bg-BG" sz="1700" dirty="0" smtClean="0">
                <a:solidFill>
                  <a:srgbClr val="0070C0"/>
                </a:solidFill>
              </a:rPr>
              <a:t>volunteers and school visits in Kula and Boljevac</a:t>
            </a:r>
            <a:r>
              <a:rPr lang="en-US" altLang="bg-BG" sz="1700" dirty="0">
                <a:solidFill>
                  <a:srgbClr val="0070C0"/>
                </a:solidFill>
              </a:rPr>
              <a:t>.</a:t>
            </a:r>
          </a:p>
          <a:p>
            <a:pPr algn="just" eaLnBrk="0" fontAlgn="base" hangingPunct="0">
              <a:spcBef>
                <a:spcPct val="0"/>
              </a:spcBef>
              <a:spcAft>
                <a:spcPct val="0"/>
              </a:spcAft>
              <a:tabLst>
                <a:tab pos="228600" algn="l"/>
                <a:tab pos="449263" algn="l"/>
              </a:tabLst>
            </a:pPr>
            <a:endParaRPr lang="en-US" altLang="bg-BG" sz="1700"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Partners</a:t>
            </a:r>
            <a:r>
              <a:rPr lang="en-US" altLang="bg-BG" sz="1700" b="1" dirty="0">
                <a:solidFill>
                  <a:srgbClr val="0070C0"/>
                </a:solidFill>
              </a:rPr>
              <a:t>: </a:t>
            </a:r>
          </a:p>
          <a:p>
            <a:pPr algn="just" eaLnBrk="0" fontAlgn="base" hangingPunct="0">
              <a:spcBef>
                <a:spcPct val="0"/>
              </a:spcBef>
              <a:spcAft>
                <a:spcPct val="0"/>
              </a:spcAft>
              <a:tabLst>
                <a:tab pos="228600" algn="l"/>
                <a:tab pos="449263" algn="l"/>
              </a:tabLst>
            </a:pPr>
            <a:r>
              <a:rPr lang="en-US" altLang="bg-BG" sz="1700" b="1" dirty="0">
                <a:solidFill>
                  <a:srgbClr val="0070C0"/>
                </a:solidFill>
              </a:rPr>
              <a:t>LP -  </a:t>
            </a:r>
            <a:r>
              <a:rPr lang="en-US" altLang="bg-BG" sz="1700" b="1" dirty="0" smtClean="0">
                <a:solidFill>
                  <a:srgbClr val="0070C0"/>
                </a:solidFill>
              </a:rPr>
              <a:t>   Municipality </a:t>
            </a:r>
            <a:r>
              <a:rPr lang="en-US" altLang="bg-BG" sz="1700" b="1" dirty="0">
                <a:solidFill>
                  <a:srgbClr val="0070C0"/>
                </a:solidFill>
              </a:rPr>
              <a:t>of </a:t>
            </a:r>
            <a:r>
              <a:rPr lang="en-US" altLang="bg-BG" sz="1700" b="1" dirty="0" smtClean="0">
                <a:solidFill>
                  <a:srgbClr val="0070C0"/>
                </a:solidFill>
              </a:rPr>
              <a:t>Boljevac</a:t>
            </a: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PP2 – </a:t>
            </a:r>
            <a:r>
              <a:rPr lang="en-US" altLang="bg-BG" sz="1700" b="1" dirty="0">
                <a:solidFill>
                  <a:srgbClr val="0070C0"/>
                </a:solidFill>
              </a:rPr>
              <a:t>Municipality of Kula </a:t>
            </a:r>
            <a:endParaRPr lang="en-US" altLang="bg-BG" sz="1700" b="1" dirty="0" smtClean="0">
              <a:solidFill>
                <a:srgbClr val="0070C0"/>
              </a:solidFill>
            </a:endParaRPr>
          </a:p>
          <a:p>
            <a:pPr algn="just" eaLnBrk="0" fontAlgn="base" hangingPunct="0">
              <a:spcBef>
                <a:spcPct val="0"/>
              </a:spcBef>
              <a:spcAft>
                <a:spcPct val="0"/>
              </a:spcAft>
              <a:tabLst>
                <a:tab pos="228600" algn="l"/>
                <a:tab pos="449263" algn="l"/>
              </a:tabLst>
            </a:pPr>
            <a:r>
              <a:rPr lang="en-US" altLang="bg-BG" sz="1700" b="1" dirty="0">
                <a:solidFill>
                  <a:srgbClr val="0070C0"/>
                </a:solidFill>
              </a:rPr>
              <a:t>PP3 - </a:t>
            </a:r>
            <a:r>
              <a:rPr lang="en-US" altLang="bg-BG" sz="1700" b="1" dirty="0" smtClean="0">
                <a:solidFill>
                  <a:srgbClr val="0070C0"/>
                </a:solidFill>
              </a:rPr>
              <a:t> Association </a:t>
            </a:r>
            <a:r>
              <a:rPr lang="en-US" altLang="bg-BG" sz="1700" b="1" dirty="0">
                <a:solidFill>
                  <a:srgbClr val="0070C0"/>
                </a:solidFill>
              </a:rPr>
              <a:t>for Civilian Crisis </a:t>
            </a:r>
            <a:r>
              <a:rPr lang="en-US" altLang="bg-BG" sz="1700" b="1" dirty="0" smtClean="0">
                <a:solidFill>
                  <a:srgbClr val="0070C0"/>
                </a:solidFill>
              </a:rPr>
              <a:t>Management, Sofia</a:t>
            </a: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a:solidFill>
                  <a:srgbClr val="0070C0"/>
                </a:solidFill>
              </a:rPr>
              <a:t>Requested budget: </a:t>
            </a:r>
            <a:r>
              <a:rPr lang="en-US" altLang="bg-BG" sz="1700" b="1" dirty="0" smtClean="0">
                <a:solidFill>
                  <a:srgbClr val="0070C0"/>
                </a:solidFill>
              </a:rPr>
              <a:t>597 373,97 Euro                                                          </a:t>
            </a:r>
            <a:r>
              <a:rPr lang="en-US" altLang="bg-BG" sz="1700" b="1" dirty="0">
                <a:solidFill>
                  <a:srgbClr val="0070C0"/>
                </a:solidFill>
              </a:rPr>
              <a:t>Total average score: </a:t>
            </a:r>
            <a:r>
              <a:rPr lang="en-US" altLang="bg-BG" sz="1700" b="1" dirty="0" smtClean="0">
                <a:solidFill>
                  <a:srgbClr val="0070C0"/>
                </a:solidFill>
              </a:rPr>
              <a:t>89.50</a:t>
            </a:r>
            <a:endParaRPr lang="en-US" altLang="bg-BG" sz="1700" b="1" dirty="0">
              <a:solidFill>
                <a:srgbClr val="0070C0"/>
              </a:solidFill>
            </a:endParaRPr>
          </a:p>
        </p:txBody>
      </p:sp>
    </p:spTree>
    <p:extLst>
      <p:ext uri="{BB962C8B-B14F-4D97-AF65-F5344CB8AC3E}">
        <p14:creationId xmlns:p14="http://schemas.microsoft.com/office/powerpoint/2010/main" val="225365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1680" y="571605"/>
            <a:ext cx="4176380" cy="651778"/>
          </a:xfrm>
        </p:spPr>
        <p:txBody>
          <a:bodyPr>
            <a:normAutofit/>
          </a:bodyPr>
          <a:lstStyle/>
          <a:p>
            <a:r>
              <a:rPr lang="en-US" sz="3200" b="1" dirty="0"/>
              <a:t>Specific </a:t>
            </a:r>
            <a:r>
              <a:rPr lang="en-US" sz="3200" b="1" dirty="0" smtClean="0"/>
              <a:t>Objective 3.2</a:t>
            </a:r>
            <a:endParaRPr lang="en-US" sz="3200" dirty="0"/>
          </a:p>
        </p:txBody>
      </p:sp>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2151906"/>
            <a:ext cx="8640960" cy="4632037"/>
          </a:xfrm>
          <a:prstGeom prst="rect">
            <a:avLst/>
          </a:prstGeom>
        </p:spPr>
        <p:txBody>
          <a:bodyPr wrap="square">
            <a:spAutoFit/>
          </a:bodyPr>
          <a:lstStyle/>
          <a:p>
            <a:pPr algn="just" eaLnBrk="0" fontAlgn="base" hangingPunct="0">
              <a:spcBef>
                <a:spcPct val="0"/>
              </a:spcBef>
              <a:spcAft>
                <a:spcPct val="0"/>
              </a:spcAft>
              <a:tabLst>
                <a:tab pos="228600" algn="l"/>
                <a:tab pos="449263" algn="l"/>
              </a:tabLst>
            </a:pPr>
            <a:r>
              <a:rPr lang="en-GB" sz="2000" b="1" dirty="0">
                <a:solidFill>
                  <a:srgbClr val="0070C0"/>
                </a:solidFill>
              </a:rPr>
              <a:t>Reference No: </a:t>
            </a:r>
            <a:r>
              <a:rPr lang="en-GB" sz="2000" b="1" dirty="0" smtClean="0">
                <a:solidFill>
                  <a:srgbClr val="0070C0"/>
                </a:solidFill>
              </a:rPr>
              <a:t>CB007.1.32.361</a:t>
            </a:r>
            <a:endParaRPr lang="en-GB" sz="2000" b="1" dirty="0">
              <a:solidFill>
                <a:srgbClr val="0070C0"/>
              </a:solidFill>
            </a:endParaRPr>
          </a:p>
          <a:p>
            <a:pPr algn="just" eaLnBrk="0" fontAlgn="base" hangingPunct="0">
              <a:spcBef>
                <a:spcPct val="0"/>
              </a:spcBef>
              <a:spcAft>
                <a:spcPct val="0"/>
              </a:spcAft>
              <a:tabLst>
                <a:tab pos="228600" algn="l"/>
                <a:tab pos="449263" algn="l"/>
              </a:tabLst>
            </a:pPr>
            <a:r>
              <a:rPr lang="en-US" altLang="bg-BG" sz="2000" b="1" dirty="0" smtClean="0">
                <a:solidFill>
                  <a:srgbClr val="0070C0"/>
                </a:solidFill>
              </a:rPr>
              <a:t>Title</a:t>
            </a:r>
            <a:r>
              <a:rPr lang="en-US" altLang="bg-BG" sz="2000" b="1" dirty="0">
                <a:solidFill>
                  <a:srgbClr val="0070C0"/>
                </a:solidFill>
              </a:rPr>
              <a:t>: </a:t>
            </a:r>
            <a:r>
              <a:rPr lang="en-US" altLang="bg-BG" sz="2000" b="1" u="sng" dirty="0">
                <a:solidFill>
                  <a:srgbClr val="0070C0"/>
                </a:solidFill>
              </a:rPr>
              <a:t>“Joint cross border initiatives for creation of eco friendly </a:t>
            </a:r>
            <a:r>
              <a:rPr lang="en-US" altLang="bg-BG" sz="2000" b="1" u="sng" dirty="0" smtClean="0">
                <a:solidFill>
                  <a:srgbClr val="0070C0"/>
                </a:solidFill>
              </a:rPr>
              <a:t>region”</a:t>
            </a:r>
            <a:endParaRPr lang="en-US" altLang="bg-BG" sz="2000" b="1" u="sng" dirty="0">
              <a:solidFill>
                <a:srgbClr val="0070C0"/>
              </a:solidFill>
            </a:endParaRP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a:solidFill>
                  <a:srgbClr val="0070C0"/>
                </a:solidFill>
              </a:rPr>
              <a:t>Brief description</a:t>
            </a:r>
            <a:r>
              <a:rPr lang="en-US" altLang="bg-BG" sz="1700" b="1" dirty="0" smtClean="0">
                <a:solidFill>
                  <a:srgbClr val="0070C0"/>
                </a:solidFill>
              </a:rPr>
              <a:t>: </a:t>
            </a:r>
            <a:r>
              <a:rPr lang="en-US" altLang="bg-BG" sz="1700" dirty="0" smtClean="0">
                <a:solidFill>
                  <a:srgbClr val="0070C0"/>
                </a:solidFill>
              </a:rPr>
              <a:t>The</a:t>
            </a:r>
            <a:r>
              <a:rPr lang="en-US" altLang="bg-BG" sz="1700" b="1" dirty="0" smtClean="0">
                <a:solidFill>
                  <a:srgbClr val="0070C0"/>
                </a:solidFill>
              </a:rPr>
              <a:t> </a:t>
            </a:r>
            <a:r>
              <a:rPr lang="en-US" altLang="bg-BG" sz="1700" dirty="0" smtClean="0">
                <a:solidFill>
                  <a:srgbClr val="0070C0"/>
                </a:solidFill>
              </a:rPr>
              <a:t>project envisages: preparation of a study </a:t>
            </a:r>
            <a:r>
              <a:rPr lang="en-US" altLang="bg-BG" sz="1700" dirty="0">
                <a:solidFill>
                  <a:srgbClr val="0070C0"/>
                </a:solidFill>
              </a:rPr>
              <a:t>on </a:t>
            </a:r>
            <a:r>
              <a:rPr lang="en-US" altLang="bg-BG" sz="1700" dirty="0" smtClean="0">
                <a:solidFill>
                  <a:srgbClr val="0070C0"/>
                </a:solidFill>
              </a:rPr>
              <a:t>fish species threatened </a:t>
            </a:r>
            <a:r>
              <a:rPr lang="en-US" altLang="bg-BG" sz="1700" dirty="0">
                <a:solidFill>
                  <a:srgbClr val="0070C0"/>
                </a:solidFill>
              </a:rPr>
              <a:t>with extinction </a:t>
            </a:r>
            <a:r>
              <a:rPr lang="en-US" altLang="bg-BG" sz="1700" dirty="0" smtClean="0">
                <a:solidFill>
                  <a:srgbClr val="0070C0"/>
                </a:solidFill>
              </a:rPr>
              <a:t>and </a:t>
            </a:r>
            <a:r>
              <a:rPr lang="en-US" altLang="bg-BG" sz="1700" dirty="0">
                <a:solidFill>
                  <a:srgbClr val="0070C0"/>
                </a:solidFill>
              </a:rPr>
              <a:t>biodiversity </a:t>
            </a:r>
            <a:r>
              <a:rPr lang="en-US" altLang="bg-BG" sz="1700" dirty="0" smtClean="0">
                <a:solidFill>
                  <a:srgbClr val="0070C0"/>
                </a:solidFill>
              </a:rPr>
              <a:t>conditions </a:t>
            </a:r>
            <a:r>
              <a:rPr lang="en-US" altLang="bg-BG" sz="1700" dirty="0">
                <a:solidFill>
                  <a:srgbClr val="0070C0"/>
                </a:solidFill>
              </a:rPr>
              <a:t>in </a:t>
            </a:r>
            <a:r>
              <a:rPr lang="en-US" altLang="bg-BG" sz="1700" dirty="0" smtClean="0">
                <a:solidFill>
                  <a:srgbClr val="0070C0"/>
                </a:solidFill>
              </a:rPr>
              <a:t>Montana region; research </a:t>
            </a:r>
            <a:r>
              <a:rPr lang="en-US" altLang="bg-BG" sz="1700" dirty="0">
                <a:solidFill>
                  <a:srgbClr val="0070C0"/>
                </a:solidFill>
              </a:rPr>
              <a:t>and analysis of </a:t>
            </a:r>
            <a:r>
              <a:rPr lang="en-US" altLang="bg-BG" sz="1700" dirty="0" smtClean="0">
                <a:solidFill>
                  <a:srgbClr val="0070C0"/>
                </a:solidFill>
              </a:rPr>
              <a:t>biodiversity preservation </a:t>
            </a:r>
            <a:r>
              <a:rPr lang="en-US" altLang="bg-BG" sz="1700" dirty="0">
                <a:solidFill>
                  <a:srgbClr val="0070C0"/>
                </a:solidFill>
              </a:rPr>
              <a:t>in Stara Planina </a:t>
            </a:r>
            <a:r>
              <a:rPr lang="en-US" altLang="bg-BG" sz="1700" dirty="0" smtClean="0">
                <a:solidFill>
                  <a:srgbClr val="0070C0"/>
                </a:solidFill>
              </a:rPr>
              <a:t>(Pirot region); construction </a:t>
            </a:r>
            <a:r>
              <a:rPr lang="en-US" altLang="bg-BG" sz="1700" dirty="0">
                <a:solidFill>
                  <a:srgbClr val="0070C0"/>
                </a:solidFill>
              </a:rPr>
              <a:t>of </a:t>
            </a:r>
            <a:r>
              <a:rPr lang="en-US" altLang="bg-BG" sz="1700" dirty="0" smtClean="0">
                <a:solidFill>
                  <a:srgbClr val="0070C0"/>
                </a:solidFill>
              </a:rPr>
              <a:t>an educational eco mountain camp; supply </a:t>
            </a:r>
            <a:r>
              <a:rPr lang="en-US" altLang="bg-BG" sz="1700" dirty="0">
                <a:solidFill>
                  <a:srgbClr val="0070C0"/>
                </a:solidFill>
              </a:rPr>
              <a:t>of special equipment for </a:t>
            </a:r>
            <a:r>
              <a:rPr lang="en-US" altLang="bg-BG" sz="1700" dirty="0" smtClean="0">
                <a:solidFill>
                  <a:srgbClr val="0070C0"/>
                </a:solidFill>
              </a:rPr>
              <a:t>nature field research; establishment </a:t>
            </a:r>
            <a:r>
              <a:rPr lang="en-US" altLang="bg-BG" sz="1700" dirty="0">
                <a:solidFill>
                  <a:srgbClr val="0070C0"/>
                </a:solidFill>
              </a:rPr>
              <a:t>of </a:t>
            </a:r>
            <a:r>
              <a:rPr lang="en-US" altLang="bg-BG" sz="1700" dirty="0" smtClean="0">
                <a:solidFill>
                  <a:srgbClr val="0070C0"/>
                </a:solidFill>
              </a:rPr>
              <a:t>a hatchery </a:t>
            </a:r>
            <a:r>
              <a:rPr lang="en-US" altLang="bg-BG" sz="1700" dirty="0">
                <a:solidFill>
                  <a:srgbClr val="0070C0"/>
                </a:solidFill>
              </a:rPr>
              <a:t>for </a:t>
            </a:r>
            <a:r>
              <a:rPr lang="en-US" altLang="bg-BG" sz="1700" dirty="0" smtClean="0">
                <a:solidFill>
                  <a:srgbClr val="0070C0"/>
                </a:solidFill>
              </a:rPr>
              <a:t>endemic fish </a:t>
            </a:r>
            <a:r>
              <a:rPr lang="en-US" altLang="bg-BG" sz="1700" dirty="0">
                <a:solidFill>
                  <a:srgbClr val="0070C0"/>
                </a:solidFill>
              </a:rPr>
              <a:t>species in </a:t>
            </a:r>
            <a:r>
              <a:rPr lang="en-US" altLang="bg-BG" sz="1700" dirty="0" smtClean="0">
                <a:solidFill>
                  <a:srgbClr val="0070C0"/>
                </a:solidFill>
              </a:rPr>
              <a:t>Montana region; elaboration of a programme for protection of rare </a:t>
            </a:r>
            <a:r>
              <a:rPr lang="en-US" altLang="bg-BG" sz="1700" dirty="0">
                <a:solidFill>
                  <a:srgbClr val="0070C0"/>
                </a:solidFill>
              </a:rPr>
              <a:t>river </a:t>
            </a:r>
            <a:r>
              <a:rPr lang="en-US" altLang="bg-BG" sz="1700" dirty="0" smtClean="0">
                <a:solidFill>
                  <a:srgbClr val="0070C0"/>
                </a:solidFill>
              </a:rPr>
              <a:t>species; development </a:t>
            </a:r>
            <a:r>
              <a:rPr lang="en-US" altLang="bg-BG" sz="1700" dirty="0">
                <a:solidFill>
                  <a:srgbClr val="0070C0"/>
                </a:solidFill>
              </a:rPr>
              <a:t>of joint action plan </a:t>
            </a:r>
            <a:r>
              <a:rPr lang="en-US" altLang="bg-BG" sz="1700" dirty="0" smtClean="0">
                <a:solidFill>
                  <a:srgbClr val="0070C0"/>
                </a:solidFill>
              </a:rPr>
              <a:t>for protection </a:t>
            </a:r>
            <a:r>
              <a:rPr lang="en-US" altLang="bg-BG" sz="1700" dirty="0">
                <a:solidFill>
                  <a:srgbClr val="0070C0"/>
                </a:solidFill>
              </a:rPr>
              <a:t>of soil, air </a:t>
            </a:r>
            <a:r>
              <a:rPr lang="en-US" altLang="bg-BG" sz="1700" dirty="0" smtClean="0">
                <a:solidFill>
                  <a:srgbClr val="0070C0"/>
                </a:solidFill>
              </a:rPr>
              <a:t>and water in Stara Planina mountain. </a:t>
            </a:r>
            <a:endParaRPr lang="en-US" altLang="bg-BG" sz="1700" dirty="0">
              <a:solidFill>
                <a:srgbClr val="0070C0"/>
              </a:solidFill>
            </a:endParaRPr>
          </a:p>
          <a:p>
            <a:pPr algn="just" eaLnBrk="0" fontAlgn="base" hangingPunct="0">
              <a:spcBef>
                <a:spcPct val="0"/>
              </a:spcBef>
              <a:spcAft>
                <a:spcPct val="0"/>
              </a:spcAft>
              <a:tabLst>
                <a:tab pos="228600" algn="l"/>
                <a:tab pos="449263" algn="l"/>
              </a:tabLst>
            </a:pPr>
            <a:endParaRPr lang="en-US" altLang="bg-BG" sz="1700"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Partners</a:t>
            </a:r>
            <a:r>
              <a:rPr lang="en-US" altLang="bg-BG" sz="1700" b="1" dirty="0">
                <a:solidFill>
                  <a:srgbClr val="0070C0"/>
                </a:solidFill>
              </a:rPr>
              <a:t>: </a:t>
            </a:r>
          </a:p>
          <a:p>
            <a:pPr algn="just" eaLnBrk="0" fontAlgn="base" hangingPunct="0">
              <a:spcBef>
                <a:spcPct val="0"/>
              </a:spcBef>
              <a:spcAft>
                <a:spcPct val="0"/>
              </a:spcAft>
              <a:tabLst>
                <a:tab pos="228600" algn="l"/>
                <a:tab pos="449263" algn="l"/>
              </a:tabLst>
            </a:pPr>
            <a:r>
              <a:rPr lang="en-US" altLang="bg-BG" sz="1700" b="1" dirty="0">
                <a:solidFill>
                  <a:srgbClr val="0070C0"/>
                </a:solidFill>
              </a:rPr>
              <a:t>LP -  </a:t>
            </a:r>
            <a:r>
              <a:rPr lang="en-US" altLang="bg-BG" sz="1700" b="1" dirty="0" smtClean="0">
                <a:solidFill>
                  <a:srgbClr val="0070C0"/>
                </a:solidFill>
              </a:rPr>
              <a:t>   Association </a:t>
            </a:r>
            <a:r>
              <a:rPr lang="en-US" altLang="bg-BG" sz="1700" b="1" dirty="0">
                <a:solidFill>
                  <a:srgbClr val="0070C0"/>
                </a:solidFill>
              </a:rPr>
              <a:t>"Technological Institute </a:t>
            </a:r>
            <a:r>
              <a:rPr lang="en-US" altLang="bg-BG" sz="1700" b="1" dirty="0" smtClean="0">
                <a:solidFill>
                  <a:srgbClr val="0070C0"/>
                </a:solidFill>
              </a:rPr>
              <a:t>of </a:t>
            </a:r>
            <a:r>
              <a:rPr lang="en-US" altLang="bg-BG" sz="1700" b="1" dirty="0">
                <a:solidFill>
                  <a:srgbClr val="0070C0"/>
                </a:solidFill>
              </a:rPr>
              <a:t>Aquaculture</a:t>
            </a:r>
            <a:r>
              <a:rPr lang="en-US" altLang="bg-BG" sz="1700" b="1" dirty="0" smtClean="0">
                <a:solidFill>
                  <a:srgbClr val="0070C0"/>
                </a:solidFill>
              </a:rPr>
              <a:t>”, Montana</a:t>
            </a: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PP2 – Municipality of Pirot</a:t>
            </a:r>
          </a:p>
          <a:p>
            <a:pPr algn="just" eaLnBrk="0" fontAlgn="base" hangingPunct="0">
              <a:spcBef>
                <a:spcPct val="0"/>
              </a:spcBef>
              <a:spcAft>
                <a:spcPct val="0"/>
              </a:spcAft>
              <a:tabLst>
                <a:tab pos="228600" algn="l"/>
                <a:tab pos="449263" algn="l"/>
              </a:tabLst>
            </a:pPr>
            <a:r>
              <a:rPr lang="en-US" altLang="bg-BG" sz="1700" b="1" dirty="0">
                <a:solidFill>
                  <a:srgbClr val="0070C0"/>
                </a:solidFill>
              </a:rPr>
              <a:t>PP3 - </a:t>
            </a:r>
            <a:r>
              <a:rPr lang="en-US" altLang="bg-BG" sz="1700" b="1" dirty="0" smtClean="0">
                <a:solidFill>
                  <a:srgbClr val="0070C0"/>
                </a:solidFill>
              </a:rPr>
              <a:t> Centre </a:t>
            </a:r>
            <a:r>
              <a:rPr lang="en-US" altLang="bg-BG" sz="1700" b="1" dirty="0">
                <a:solidFill>
                  <a:srgbClr val="0070C0"/>
                </a:solidFill>
              </a:rPr>
              <a:t>for Development Support and Initiative “Novitas</a:t>
            </a:r>
            <a:r>
              <a:rPr lang="en-US" altLang="bg-BG" sz="1700" b="1" dirty="0" smtClean="0">
                <a:solidFill>
                  <a:srgbClr val="0070C0"/>
                </a:solidFill>
              </a:rPr>
              <a:t>“, Pirot</a:t>
            </a: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a:solidFill>
                  <a:srgbClr val="0070C0"/>
                </a:solidFill>
              </a:rPr>
              <a:t>Requested budget: </a:t>
            </a:r>
            <a:r>
              <a:rPr lang="en-US" altLang="bg-BG" sz="1700" b="1" dirty="0" smtClean="0">
                <a:solidFill>
                  <a:srgbClr val="0070C0"/>
                </a:solidFill>
              </a:rPr>
              <a:t>567 542,25 Euro                                                          </a:t>
            </a:r>
            <a:r>
              <a:rPr lang="en-US" altLang="bg-BG" sz="1700" b="1" dirty="0">
                <a:solidFill>
                  <a:srgbClr val="0070C0"/>
                </a:solidFill>
              </a:rPr>
              <a:t>Total average score: </a:t>
            </a:r>
            <a:r>
              <a:rPr lang="en-US" altLang="bg-BG" sz="1700" b="1" dirty="0" smtClean="0">
                <a:solidFill>
                  <a:srgbClr val="0070C0"/>
                </a:solidFill>
              </a:rPr>
              <a:t>89.50</a:t>
            </a:r>
            <a:endParaRPr lang="en-US" altLang="bg-BG" sz="1700" b="1" dirty="0">
              <a:solidFill>
                <a:srgbClr val="0070C0"/>
              </a:solidFill>
            </a:endParaRPr>
          </a:p>
        </p:txBody>
      </p:sp>
    </p:spTree>
    <p:extLst>
      <p:ext uri="{BB962C8B-B14F-4D97-AF65-F5344CB8AC3E}">
        <p14:creationId xmlns:p14="http://schemas.microsoft.com/office/powerpoint/2010/main" val="3027920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1680" y="571605"/>
            <a:ext cx="4176380" cy="651778"/>
          </a:xfrm>
        </p:spPr>
        <p:txBody>
          <a:bodyPr>
            <a:normAutofit/>
          </a:bodyPr>
          <a:lstStyle/>
          <a:p>
            <a:r>
              <a:rPr lang="en-US" sz="3200" b="1" dirty="0"/>
              <a:t>Specific </a:t>
            </a:r>
            <a:r>
              <a:rPr lang="en-US" sz="3200" b="1" dirty="0" smtClean="0"/>
              <a:t>Objective 3.1</a:t>
            </a:r>
            <a:endParaRPr lang="en-US" sz="3200" dirty="0"/>
          </a:p>
        </p:txBody>
      </p:sp>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2345099"/>
            <a:ext cx="8640960" cy="4324261"/>
          </a:xfrm>
          <a:prstGeom prst="rect">
            <a:avLst/>
          </a:prstGeom>
        </p:spPr>
        <p:txBody>
          <a:bodyPr wrap="square">
            <a:spAutoFit/>
          </a:bodyPr>
          <a:lstStyle/>
          <a:p>
            <a:pPr algn="just" eaLnBrk="0" fontAlgn="base" hangingPunct="0">
              <a:spcBef>
                <a:spcPct val="0"/>
              </a:spcBef>
              <a:spcAft>
                <a:spcPct val="0"/>
              </a:spcAft>
              <a:tabLst>
                <a:tab pos="228600" algn="l"/>
                <a:tab pos="449263" algn="l"/>
              </a:tabLst>
            </a:pPr>
            <a:r>
              <a:rPr lang="en-GB" sz="1900" b="1" dirty="0">
                <a:solidFill>
                  <a:srgbClr val="0070C0"/>
                </a:solidFill>
              </a:rPr>
              <a:t>Reference No: </a:t>
            </a:r>
            <a:r>
              <a:rPr lang="en-GB" sz="1900" b="1" dirty="0" smtClean="0">
                <a:solidFill>
                  <a:srgbClr val="0070C0"/>
                </a:solidFill>
              </a:rPr>
              <a:t>CB007.1.31.247</a:t>
            </a:r>
          </a:p>
          <a:p>
            <a:pPr algn="just" eaLnBrk="0" fontAlgn="base" hangingPunct="0">
              <a:spcBef>
                <a:spcPct val="0"/>
              </a:spcBef>
              <a:spcAft>
                <a:spcPct val="0"/>
              </a:spcAft>
              <a:tabLst>
                <a:tab pos="228600" algn="l"/>
                <a:tab pos="449263" algn="l"/>
              </a:tabLst>
            </a:pPr>
            <a:r>
              <a:rPr lang="en-US" altLang="bg-BG" sz="1900" b="1" dirty="0" smtClean="0">
                <a:solidFill>
                  <a:srgbClr val="0070C0"/>
                </a:solidFill>
              </a:rPr>
              <a:t>Title</a:t>
            </a:r>
            <a:r>
              <a:rPr lang="en-US" altLang="bg-BG" sz="1900" b="1" dirty="0">
                <a:solidFill>
                  <a:srgbClr val="0070C0"/>
                </a:solidFill>
              </a:rPr>
              <a:t>: </a:t>
            </a:r>
            <a:r>
              <a:rPr lang="en-US" altLang="bg-BG" sz="1900" b="1" u="sng" dirty="0">
                <a:solidFill>
                  <a:srgbClr val="0070C0"/>
                </a:solidFill>
              </a:rPr>
              <a:t>“Joint emergency interventions in Serbian and Bulgarian cross-border region”</a:t>
            </a:r>
          </a:p>
          <a:p>
            <a:pPr algn="just" eaLnBrk="0" fontAlgn="base" hangingPunct="0">
              <a:spcBef>
                <a:spcPct val="0"/>
              </a:spcBef>
              <a:spcAft>
                <a:spcPct val="0"/>
              </a:spcAft>
              <a:tabLst>
                <a:tab pos="228600" algn="l"/>
                <a:tab pos="449263" algn="l"/>
              </a:tabLst>
            </a:pPr>
            <a:endParaRPr lang="en-US" altLang="bg-BG" sz="16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a:solidFill>
                  <a:srgbClr val="0070C0"/>
                </a:solidFill>
              </a:rPr>
              <a:t>Brief description</a:t>
            </a:r>
            <a:r>
              <a:rPr lang="en-US" altLang="bg-BG" sz="1700" b="1" dirty="0" smtClean="0">
                <a:solidFill>
                  <a:srgbClr val="0070C0"/>
                </a:solidFill>
              </a:rPr>
              <a:t>: </a:t>
            </a:r>
            <a:r>
              <a:rPr lang="en-US" altLang="bg-BG" sz="1700" dirty="0" smtClean="0">
                <a:solidFill>
                  <a:srgbClr val="0070C0"/>
                </a:solidFill>
              </a:rPr>
              <a:t>Project is focused </a:t>
            </a:r>
            <a:r>
              <a:rPr lang="en-US" altLang="bg-BG" sz="1700" dirty="0">
                <a:solidFill>
                  <a:srgbClr val="0070C0"/>
                </a:solidFill>
              </a:rPr>
              <a:t>on </a:t>
            </a:r>
            <a:r>
              <a:rPr lang="en-US" altLang="bg-BG" sz="1700" dirty="0" smtClean="0">
                <a:solidFill>
                  <a:srgbClr val="0070C0"/>
                </a:solidFill>
              </a:rPr>
              <a:t>decreasing the </a:t>
            </a:r>
            <a:r>
              <a:rPr lang="en-US" altLang="bg-BG" sz="1700" dirty="0">
                <a:solidFill>
                  <a:srgbClr val="0070C0"/>
                </a:solidFill>
              </a:rPr>
              <a:t>effects of floods, landslides and other natural and </a:t>
            </a:r>
            <a:r>
              <a:rPr lang="en-US" altLang="bg-BG" sz="1700" dirty="0" smtClean="0">
                <a:solidFill>
                  <a:srgbClr val="0070C0"/>
                </a:solidFill>
              </a:rPr>
              <a:t>man-made </a:t>
            </a:r>
            <a:r>
              <a:rPr lang="en-US" altLang="bg-BG" sz="1700" dirty="0">
                <a:solidFill>
                  <a:srgbClr val="0070C0"/>
                </a:solidFill>
              </a:rPr>
              <a:t>disasters </a:t>
            </a:r>
            <a:r>
              <a:rPr lang="en-US" altLang="bg-BG" sz="1700" dirty="0" smtClean="0">
                <a:solidFill>
                  <a:srgbClr val="0070C0"/>
                </a:solidFill>
              </a:rPr>
              <a:t>through: elaboration </a:t>
            </a:r>
            <a:r>
              <a:rPr lang="en-US" altLang="bg-BG" sz="1700" dirty="0">
                <a:solidFill>
                  <a:srgbClr val="0070C0"/>
                </a:solidFill>
              </a:rPr>
              <a:t>of </a:t>
            </a:r>
            <a:r>
              <a:rPr lang="en-US" altLang="bg-BG" sz="1700" dirty="0" smtClean="0">
                <a:solidFill>
                  <a:srgbClr val="0070C0"/>
                </a:solidFill>
              </a:rPr>
              <a:t>a training programme </a:t>
            </a:r>
            <a:r>
              <a:rPr lang="en-US" altLang="bg-BG" sz="1700" dirty="0">
                <a:solidFill>
                  <a:srgbClr val="0070C0"/>
                </a:solidFill>
              </a:rPr>
              <a:t>for flood rescue and management; </a:t>
            </a:r>
            <a:r>
              <a:rPr lang="en-US" altLang="bg-BG" sz="1700" dirty="0" smtClean="0">
                <a:solidFill>
                  <a:srgbClr val="0070C0"/>
                </a:solidFill>
              </a:rPr>
              <a:t>elaboration of standard operational procedure for joint actions in the cross-border region</a:t>
            </a:r>
            <a:r>
              <a:rPr lang="en-US" altLang="bg-BG" sz="1700" dirty="0">
                <a:solidFill>
                  <a:srgbClr val="0070C0"/>
                </a:solidFill>
              </a:rPr>
              <a:t>; </a:t>
            </a:r>
            <a:r>
              <a:rPr lang="en-US" altLang="bg-BG" sz="1700" dirty="0" smtClean="0">
                <a:solidFill>
                  <a:srgbClr val="0070C0"/>
                </a:solidFill>
              </a:rPr>
              <a:t>elaboration </a:t>
            </a:r>
            <a:r>
              <a:rPr lang="en-US" altLang="bg-BG" sz="1700" dirty="0">
                <a:solidFill>
                  <a:srgbClr val="0070C0"/>
                </a:solidFill>
              </a:rPr>
              <a:t>of </a:t>
            </a:r>
            <a:r>
              <a:rPr lang="en-US" altLang="bg-BG" sz="1700" dirty="0" smtClean="0">
                <a:solidFill>
                  <a:srgbClr val="0070C0"/>
                </a:solidFill>
              </a:rPr>
              <a:t>a joint </a:t>
            </a:r>
            <a:r>
              <a:rPr lang="en-US" altLang="bg-BG" sz="1700" dirty="0">
                <a:solidFill>
                  <a:srgbClr val="0070C0"/>
                </a:solidFill>
              </a:rPr>
              <a:t>response </a:t>
            </a:r>
            <a:r>
              <a:rPr lang="en-US" altLang="bg-BG" sz="1700" dirty="0" smtClean="0">
                <a:solidFill>
                  <a:srgbClr val="0070C0"/>
                </a:solidFill>
              </a:rPr>
              <a:t>plan and joint </a:t>
            </a:r>
            <a:r>
              <a:rPr lang="en-US" altLang="bg-BG" sz="1700" dirty="0">
                <a:solidFill>
                  <a:srgbClr val="0070C0"/>
                </a:solidFill>
              </a:rPr>
              <a:t>field exercise scenario; </a:t>
            </a:r>
            <a:r>
              <a:rPr lang="en-US" altLang="bg-BG" sz="1700" dirty="0" smtClean="0">
                <a:solidFill>
                  <a:srgbClr val="0070C0"/>
                </a:solidFill>
              </a:rPr>
              <a:t>conduction of a seminar </a:t>
            </a:r>
            <a:r>
              <a:rPr lang="en-US" altLang="bg-BG" sz="1700" dirty="0">
                <a:solidFill>
                  <a:srgbClr val="0070C0"/>
                </a:solidFill>
              </a:rPr>
              <a:t>for the local authorities on the coordinated flood response and </a:t>
            </a:r>
            <a:r>
              <a:rPr lang="en-US" altLang="bg-BG" sz="1700" dirty="0" smtClean="0">
                <a:solidFill>
                  <a:srgbClr val="0070C0"/>
                </a:solidFill>
              </a:rPr>
              <a:t>management; conduction of a joint </a:t>
            </a:r>
            <a:r>
              <a:rPr lang="en-US" altLang="bg-BG" sz="1700" dirty="0">
                <a:solidFill>
                  <a:srgbClr val="0070C0"/>
                </a:solidFill>
              </a:rPr>
              <a:t>field </a:t>
            </a:r>
            <a:r>
              <a:rPr lang="en-US" altLang="bg-BG" sz="1700" dirty="0" smtClean="0">
                <a:solidFill>
                  <a:srgbClr val="0070C0"/>
                </a:solidFill>
              </a:rPr>
              <a:t>demonstration; supply of specialized equipment.</a:t>
            </a:r>
            <a:endParaRPr lang="en-US" altLang="bg-BG" sz="1700" dirty="0">
              <a:solidFill>
                <a:srgbClr val="0070C0"/>
              </a:solidFill>
            </a:endParaRPr>
          </a:p>
          <a:p>
            <a:pPr algn="just" eaLnBrk="0" fontAlgn="base" hangingPunct="0">
              <a:spcBef>
                <a:spcPct val="0"/>
              </a:spcBef>
              <a:spcAft>
                <a:spcPct val="0"/>
              </a:spcAft>
              <a:tabLst>
                <a:tab pos="228600" algn="l"/>
                <a:tab pos="449263" algn="l"/>
              </a:tabLst>
            </a:pPr>
            <a:endParaRPr lang="en-US" altLang="bg-BG" sz="1600"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Partners</a:t>
            </a:r>
            <a:r>
              <a:rPr lang="en-US" altLang="bg-BG" sz="1700" b="1" dirty="0">
                <a:solidFill>
                  <a:srgbClr val="0070C0"/>
                </a:solidFill>
              </a:rPr>
              <a:t>: </a:t>
            </a:r>
          </a:p>
          <a:p>
            <a:pPr algn="just" eaLnBrk="0" fontAlgn="base" hangingPunct="0">
              <a:spcBef>
                <a:spcPct val="0"/>
              </a:spcBef>
              <a:spcAft>
                <a:spcPct val="0"/>
              </a:spcAft>
              <a:tabLst>
                <a:tab pos="228600" algn="l"/>
                <a:tab pos="449263" algn="l"/>
              </a:tabLst>
            </a:pPr>
            <a:r>
              <a:rPr lang="en-US" altLang="bg-BG" sz="1700" b="1" dirty="0">
                <a:solidFill>
                  <a:srgbClr val="0070C0"/>
                </a:solidFill>
              </a:rPr>
              <a:t>LP -  </a:t>
            </a:r>
            <a:r>
              <a:rPr lang="en-US" altLang="bg-BG" sz="1700" b="1" dirty="0" smtClean="0">
                <a:solidFill>
                  <a:srgbClr val="0070C0"/>
                </a:solidFill>
              </a:rPr>
              <a:t>   Sector </a:t>
            </a:r>
            <a:r>
              <a:rPr lang="en-US" altLang="bg-BG" sz="1700" b="1" dirty="0">
                <a:solidFill>
                  <a:srgbClr val="0070C0"/>
                </a:solidFill>
              </a:rPr>
              <a:t>for Emergency Management - Ministry of </a:t>
            </a:r>
            <a:r>
              <a:rPr lang="en-US" altLang="bg-BG" sz="1700" b="1" dirty="0" smtClean="0">
                <a:solidFill>
                  <a:srgbClr val="0070C0"/>
                </a:solidFill>
              </a:rPr>
              <a:t>Interior, Serbia</a:t>
            </a: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smtClean="0">
                <a:solidFill>
                  <a:srgbClr val="0070C0"/>
                </a:solidFill>
              </a:rPr>
              <a:t>PP2 – </a:t>
            </a:r>
            <a:r>
              <a:rPr lang="en-US" altLang="bg-BG" sz="1700" b="1" dirty="0">
                <a:solidFill>
                  <a:srgbClr val="0070C0"/>
                </a:solidFill>
              </a:rPr>
              <a:t>Directorate General Fire Safety and Civil Protection - Ministry of </a:t>
            </a:r>
            <a:r>
              <a:rPr lang="en-US" altLang="bg-BG" sz="1700" b="1" dirty="0" smtClean="0">
                <a:solidFill>
                  <a:srgbClr val="0070C0"/>
                </a:solidFill>
              </a:rPr>
              <a:t>Interior, Bulgaria</a:t>
            </a:r>
          </a:p>
          <a:p>
            <a:pPr algn="just" eaLnBrk="0" fontAlgn="base" hangingPunct="0">
              <a:spcBef>
                <a:spcPct val="0"/>
              </a:spcBef>
              <a:spcAft>
                <a:spcPct val="0"/>
              </a:spcAft>
              <a:tabLst>
                <a:tab pos="228600" algn="l"/>
                <a:tab pos="449263" algn="l"/>
              </a:tabLst>
            </a:pPr>
            <a:endParaRPr lang="en-US" altLang="bg-BG" sz="16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a:solidFill>
                  <a:srgbClr val="0070C0"/>
                </a:solidFill>
              </a:rPr>
              <a:t>Requested budget: </a:t>
            </a:r>
            <a:r>
              <a:rPr lang="en-US" altLang="bg-BG" sz="1700" b="1" dirty="0" smtClean="0">
                <a:solidFill>
                  <a:srgbClr val="0070C0"/>
                </a:solidFill>
              </a:rPr>
              <a:t>599 276,45 Euro                                                          </a:t>
            </a:r>
            <a:r>
              <a:rPr lang="en-US" altLang="bg-BG" sz="1700" b="1" dirty="0">
                <a:solidFill>
                  <a:srgbClr val="0070C0"/>
                </a:solidFill>
              </a:rPr>
              <a:t>Total average score: </a:t>
            </a:r>
            <a:r>
              <a:rPr lang="en-US" altLang="bg-BG" sz="1700" b="1" dirty="0" smtClean="0">
                <a:solidFill>
                  <a:srgbClr val="0070C0"/>
                </a:solidFill>
              </a:rPr>
              <a:t>89.00</a:t>
            </a:r>
            <a:endParaRPr lang="en-US" altLang="bg-BG" sz="1700" b="1" dirty="0">
              <a:solidFill>
                <a:srgbClr val="0070C0"/>
              </a:solidFill>
            </a:endParaRPr>
          </a:p>
        </p:txBody>
      </p:sp>
    </p:spTree>
    <p:extLst>
      <p:ext uri="{BB962C8B-B14F-4D97-AF65-F5344CB8AC3E}">
        <p14:creationId xmlns:p14="http://schemas.microsoft.com/office/powerpoint/2010/main" val="2041044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1680" y="571605"/>
            <a:ext cx="4176380" cy="651778"/>
          </a:xfrm>
        </p:spPr>
        <p:txBody>
          <a:bodyPr>
            <a:normAutofit/>
          </a:bodyPr>
          <a:lstStyle/>
          <a:p>
            <a:r>
              <a:rPr lang="en-US" sz="3200" b="1" dirty="0"/>
              <a:t>Specific </a:t>
            </a:r>
            <a:r>
              <a:rPr lang="en-US" sz="3200" b="1" dirty="0" smtClean="0"/>
              <a:t>Objective 3.1</a:t>
            </a:r>
            <a:endParaRPr lang="en-US" sz="3200" dirty="0"/>
          </a:p>
        </p:txBody>
      </p:sp>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2348880"/>
            <a:ext cx="8640960" cy="4539704"/>
          </a:xfrm>
          <a:prstGeom prst="rect">
            <a:avLst/>
          </a:prstGeom>
        </p:spPr>
        <p:txBody>
          <a:bodyPr wrap="square">
            <a:spAutoFit/>
          </a:bodyPr>
          <a:lstStyle/>
          <a:p>
            <a:pPr algn="just" eaLnBrk="0" fontAlgn="base" hangingPunct="0">
              <a:spcBef>
                <a:spcPct val="0"/>
              </a:spcBef>
              <a:spcAft>
                <a:spcPct val="0"/>
              </a:spcAft>
              <a:tabLst>
                <a:tab pos="228600" algn="l"/>
                <a:tab pos="449263" algn="l"/>
              </a:tabLst>
            </a:pPr>
            <a:r>
              <a:rPr lang="en-GB" sz="1650" b="1" dirty="0">
                <a:solidFill>
                  <a:srgbClr val="0070C0"/>
                </a:solidFill>
              </a:rPr>
              <a:t>Reference No: </a:t>
            </a:r>
            <a:r>
              <a:rPr lang="en-GB" sz="1650" b="1" dirty="0" smtClean="0">
                <a:solidFill>
                  <a:srgbClr val="0070C0"/>
                </a:solidFill>
              </a:rPr>
              <a:t>CB007.1.31.189</a:t>
            </a:r>
          </a:p>
          <a:p>
            <a:pPr algn="just" eaLnBrk="0" fontAlgn="base" hangingPunct="0">
              <a:spcBef>
                <a:spcPct val="0"/>
              </a:spcBef>
              <a:spcAft>
                <a:spcPct val="0"/>
              </a:spcAft>
              <a:tabLst>
                <a:tab pos="228600" algn="l"/>
                <a:tab pos="449263" algn="l"/>
              </a:tabLst>
            </a:pPr>
            <a:r>
              <a:rPr lang="en-US" altLang="bg-BG" sz="1650" b="1" dirty="0" smtClean="0">
                <a:solidFill>
                  <a:srgbClr val="0070C0"/>
                </a:solidFill>
              </a:rPr>
              <a:t>Title</a:t>
            </a:r>
            <a:r>
              <a:rPr lang="en-US" altLang="bg-BG" sz="1650" b="1" dirty="0">
                <a:solidFill>
                  <a:srgbClr val="0070C0"/>
                </a:solidFill>
              </a:rPr>
              <a:t>: </a:t>
            </a:r>
            <a:r>
              <a:rPr lang="en-US" altLang="bg-BG" sz="1650" b="1" u="sng" dirty="0">
                <a:solidFill>
                  <a:srgbClr val="0070C0"/>
                </a:solidFill>
              </a:rPr>
              <a:t>“Improvement of the capacity for risk management in case of major forest fires in the cross-border region - coordination, training, observation, innovative methods and equipment”</a:t>
            </a:r>
          </a:p>
          <a:p>
            <a:pPr algn="just" eaLnBrk="0" fontAlgn="base" hangingPunct="0">
              <a:spcBef>
                <a:spcPct val="0"/>
              </a:spcBef>
              <a:spcAft>
                <a:spcPct val="0"/>
              </a:spcAft>
              <a:tabLst>
                <a:tab pos="228600" algn="l"/>
                <a:tab pos="449263" algn="l"/>
              </a:tabLst>
            </a:pPr>
            <a:endParaRPr lang="en-US" altLang="bg-BG" sz="1650" b="1" dirty="0">
              <a:solidFill>
                <a:srgbClr val="0070C0"/>
              </a:solidFill>
            </a:endParaRPr>
          </a:p>
          <a:p>
            <a:pPr algn="just" eaLnBrk="0" fontAlgn="base" hangingPunct="0">
              <a:spcBef>
                <a:spcPct val="0"/>
              </a:spcBef>
              <a:spcAft>
                <a:spcPct val="0"/>
              </a:spcAft>
              <a:tabLst>
                <a:tab pos="228600" algn="l"/>
                <a:tab pos="449263" algn="l"/>
              </a:tabLst>
            </a:pPr>
            <a:r>
              <a:rPr lang="en-US" altLang="bg-BG" sz="1650" b="1" dirty="0">
                <a:solidFill>
                  <a:srgbClr val="0070C0"/>
                </a:solidFill>
              </a:rPr>
              <a:t>Brief description</a:t>
            </a:r>
            <a:r>
              <a:rPr lang="en-US" altLang="bg-BG" sz="1650" b="1" dirty="0" smtClean="0">
                <a:solidFill>
                  <a:srgbClr val="0070C0"/>
                </a:solidFill>
              </a:rPr>
              <a:t>: </a:t>
            </a:r>
            <a:r>
              <a:rPr lang="en-US" altLang="bg-BG" sz="1650" dirty="0" smtClean="0">
                <a:solidFill>
                  <a:srgbClr val="0070C0"/>
                </a:solidFill>
              </a:rPr>
              <a:t>The project aims to enhance </a:t>
            </a:r>
            <a:r>
              <a:rPr lang="en-US" altLang="bg-BG" sz="1650" dirty="0">
                <a:solidFill>
                  <a:srgbClr val="0070C0"/>
                </a:solidFill>
              </a:rPr>
              <a:t>the capacity for response of fire and safety services in cases of forest and field fires in the cross-border region </a:t>
            </a:r>
            <a:r>
              <a:rPr lang="en-US" altLang="bg-BG" sz="1650" dirty="0" smtClean="0">
                <a:solidFill>
                  <a:srgbClr val="0070C0"/>
                </a:solidFill>
              </a:rPr>
              <a:t>through organizing </a:t>
            </a:r>
            <a:r>
              <a:rPr lang="en-US" altLang="bg-BG" sz="1650" dirty="0">
                <a:solidFill>
                  <a:srgbClr val="0070C0"/>
                </a:solidFill>
              </a:rPr>
              <a:t>a training centre for wildfires </a:t>
            </a:r>
            <a:r>
              <a:rPr lang="en-US" altLang="bg-BG" sz="1650" dirty="0" smtClean="0">
                <a:solidFill>
                  <a:srgbClr val="0070C0"/>
                </a:solidFill>
              </a:rPr>
              <a:t>extinguishing</a:t>
            </a:r>
            <a:r>
              <a:rPr lang="en-US" altLang="bg-BG" sz="1650" dirty="0">
                <a:solidFill>
                  <a:srgbClr val="0070C0"/>
                </a:solidFill>
              </a:rPr>
              <a:t>; elaboration of </a:t>
            </a:r>
            <a:r>
              <a:rPr lang="en-US" altLang="bg-BG" sz="1650" dirty="0" smtClean="0">
                <a:solidFill>
                  <a:srgbClr val="0070C0"/>
                </a:solidFill>
              </a:rPr>
              <a:t>a training programme </a:t>
            </a:r>
            <a:r>
              <a:rPr lang="en-US" altLang="bg-BG" sz="1650" dirty="0">
                <a:solidFill>
                  <a:srgbClr val="0070C0"/>
                </a:solidFill>
              </a:rPr>
              <a:t>for </a:t>
            </a:r>
            <a:r>
              <a:rPr lang="en-US" altLang="bg-BG" sz="1650" dirty="0" smtClean="0">
                <a:solidFill>
                  <a:srgbClr val="0070C0"/>
                </a:solidFill>
              </a:rPr>
              <a:t>fighting forest fires; elaboration of a standard </a:t>
            </a:r>
            <a:r>
              <a:rPr lang="en-US" altLang="bg-BG" sz="1650" dirty="0">
                <a:solidFill>
                  <a:srgbClr val="0070C0"/>
                </a:solidFill>
              </a:rPr>
              <a:t>operational procedure; </a:t>
            </a:r>
            <a:r>
              <a:rPr lang="en-US" altLang="bg-BG" sz="1650" dirty="0" smtClean="0">
                <a:solidFill>
                  <a:srgbClr val="0070C0"/>
                </a:solidFill>
              </a:rPr>
              <a:t>elaboration </a:t>
            </a:r>
            <a:r>
              <a:rPr lang="en-US" altLang="bg-BG" sz="1650" dirty="0">
                <a:solidFill>
                  <a:srgbClr val="0070C0"/>
                </a:solidFill>
              </a:rPr>
              <a:t>of </a:t>
            </a:r>
            <a:r>
              <a:rPr lang="en-US" altLang="bg-BG" sz="1650" dirty="0" smtClean="0">
                <a:solidFill>
                  <a:srgbClr val="0070C0"/>
                </a:solidFill>
              </a:rPr>
              <a:t>a plan </a:t>
            </a:r>
            <a:r>
              <a:rPr lang="en-US" altLang="bg-BG" sz="1650" dirty="0">
                <a:solidFill>
                  <a:srgbClr val="0070C0"/>
                </a:solidFill>
              </a:rPr>
              <a:t>for joint actions and preparation of </a:t>
            </a:r>
            <a:r>
              <a:rPr lang="en-US" altLang="bg-BG" sz="1650" dirty="0" smtClean="0">
                <a:solidFill>
                  <a:srgbClr val="0070C0"/>
                </a:solidFill>
              </a:rPr>
              <a:t>a scenario </a:t>
            </a:r>
            <a:r>
              <a:rPr lang="en-US" altLang="bg-BG" sz="1650" dirty="0">
                <a:solidFill>
                  <a:srgbClr val="0070C0"/>
                </a:solidFill>
              </a:rPr>
              <a:t>for field </a:t>
            </a:r>
            <a:r>
              <a:rPr lang="en-US" altLang="bg-BG" sz="1650" dirty="0" smtClean="0">
                <a:solidFill>
                  <a:srgbClr val="0070C0"/>
                </a:solidFill>
              </a:rPr>
              <a:t>exercise in the cross-border region; supply of specialized equipment.</a:t>
            </a:r>
          </a:p>
          <a:p>
            <a:pPr algn="just" eaLnBrk="0" fontAlgn="base" hangingPunct="0">
              <a:spcBef>
                <a:spcPct val="0"/>
              </a:spcBef>
              <a:spcAft>
                <a:spcPct val="0"/>
              </a:spcAft>
              <a:tabLst>
                <a:tab pos="228600" algn="l"/>
                <a:tab pos="449263" algn="l"/>
              </a:tabLst>
            </a:pPr>
            <a:r>
              <a:rPr lang="en-US" altLang="bg-BG" sz="1650" dirty="0" smtClean="0">
                <a:solidFill>
                  <a:srgbClr val="0070C0"/>
                </a:solidFill>
              </a:rPr>
              <a:t> </a:t>
            </a:r>
          </a:p>
          <a:p>
            <a:pPr algn="just" eaLnBrk="0" fontAlgn="base" hangingPunct="0">
              <a:spcBef>
                <a:spcPct val="0"/>
              </a:spcBef>
              <a:spcAft>
                <a:spcPct val="0"/>
              </a:spcAft>
              <a:tabLst>
                <a:tab pos="228600" algn="l"/>
                <a:tab pos="449263" algn="l"/>
              </a:tabLst>
            </a:pPr>
            <a:r>
              <a:rPr lang="en-US" altLang="bg-BG" sz="1650" b="1" dirty="0" smtClean="0">
                <a:solidFill>
                  <a:srgbClr val="0070C0"/>
                </a:solidFill>
              </a:rPr>
              <a:t>Partners: </a:t>
            </a:r>
          </a:p>
          <a:p>
            <a:pPr algn="just" eaLnBrk="0" fontAlgn="base" hangingPunct="0">
              <a:spcBef>
                <a:spcPct val="0"/>
              </a:spcBef>
              <a:spcAft>
                <a:spcPct val="0"/>
              </a:spcAft>
              <a:tabLst>
                <a:tab pos="228600" algn="l"/>
                <a:tab pos="449263" algn="l"/>
              </a:tabLst>
            </a:pPr>
            <a:r>
              <a:rPr lang="en-US" altLang="bg-BG" sz="1650" b="1" dirty="0" smtClean="0">
                <a:solidFill>
                  <a:srgbClr val="0070C0"/>
                </a:solidFill>
              </a:rPr>
              <a:t>LP </a:t>
            </a:r>
            <a:r>
              <a:rPr lang="en-US" altLang="bg-BG" sz="1650" b="1" dirty="0">
                <a:solidFill>
                  <a:srgbClr val="0070C0"/>
                </a:solidFill>
              </a:rPr>
              <a:t>-  </a:t>
            </a:r>
            <a:r>
              <a:rPr lang="en-US" altLang="bg-BG" sz="1650" b="1" dirty="0" smtClean="0">
                <a:solidFill>
                  <a:srgbClr val="0070C0"/>
                </a:solidFill>
              </a:rPr>
              <a:t> Directorate </a:t>
            </a:r>
            <a:r>
              <a:rPr lang="en-US" altLang="bg-BG" sz="1650" b="1" dirty="0">
                <a:solidFill>
                  <a:srgbClr val="0070C0"/>
                </a:solidFill>
              </a:rPr>
              <a:t>General Fire Safety and Civil </a:t>
            </a:r>
            <a:r>
              <a:rPr lang="en-US" altLang="bg-BG" sz="1650" b="1" dirty="0" smtClean="0">
                <a:solidFill>
                  <a:srgbClr val="0070C0"/>
                </a:solidFill>
              </a:rPr>
              <a:t>Protection, Ministry </a:t>
            </a:r>
            <a:r>
              <a:rPr lang="en-US" altLang="bg-BG" sz="1650" b="1" dirty="0">
                <a:solidFill>
                  <a:srgbClr val="0070C0"/>
                </a:solidFill>
              </a:rPr>
              <a:t>of </a:t>
            </a:r>
            <a:r>
              <a:rPr lang="en-US" altLang="bg-BG" sz="1650" b="1" dirty="0" smtClean="0">
                <a:solidFill>
                  <a:srgbClr val="0070C0"/>
                </a:solidFill>
              </a:rPr>
              <a:t>Interior, Bulgaria</a:t>
            </a:r>
          </a:p>
          <a:p>
            <a:pPr algn="just" eaLnBrk="0" fontAlgn="base" hangingPunct="0">
              <a:spcBef>
                <a:spcPct val="0"/>
              </a:spcBef>
              <a:spcAft>
                <a:spcPct val="0"/>
              </a:spcAft>
              <a:tabLst>
                <a:tab pos="228600" algn="l"/>
                <a:tab pos="449263" algn="l"/>
              </a:tabLst>
            </a:pPr>
            <a:r>
              <a:rPr lang="en-US" altLang="bg-BG" sz="1650" b="1" dirty="0" smtClean="0">
                <a:solidFill>
                  <a:srgbClr val="0070C0"/>
                </a:solidFill>
              </a:rPr>
              <a:t>PP2 </a:t>
            </a:r>
            <a:r>
              <a:rPr lang="en-US" altLang="bg-BG" sz="1650" b="1" dirty="0">
                <a:solidFill>
                  <a:srgbClr val="0070C0"/>
                </a:solidFill>
              </a:rPr>
              <a:t>- Sector for Emergency </a:t>
            </a:r>
            <a:r>
              <a:rPr lang="en-US" altLang="bg-BG" sz="1650" b="1" dirty="0" smtClean="0">
                <a:solidFill>
                  <a:srgbClr val="0070C0"/>
                </a:solidFill>
              </a:rPr>
              <a:t>Management, Ministry </a:t>
            </a:r>
            <a:r>
              <a:rPr lang="en-US" altLang="bg-BG" sz="1650" b="1" dirty="0">
                <a:solidFill>
                  <a:srgbClr val="0070C0"/>
                </a:solidFill>
              </a:rPr>
              <a:t>of </a:t>
            </a:r>
            <a:r>
              <a:rPr lang="en-US" altLang="bg-BG" sz="1650" b="1" dirty="0" smtClean="0">
                <a:solidFill>
                  <a:srgbClr val="0070C0"/>
                </a:solidFill>
              </a:rPr>
              <a:t>Interior, Serbia</a:t>
            </a:r>
          </a:p>
          <a:p>
            <a:pPr algn="just" eaLnBrk="0" fontAlgn="base" hangingPunct="0">
              <a:spcBef>
                <a:spcPct val="0"/>
              </a:spcBef>
              <a:spcAft>
                <a:spcPct val="0"/>
              </a:spcAft>
              <a:tabLst>
                <a:tab pos="228600" algn="l"/>
                <a:tab pos="449263" algn="l"/>
              </a:tabLst>
            </a:pPr>
            <a:endParaRPr lang="en-US" altLang="bg-BG" sz="1650" b="1" dirty="0">
              <a:solidFill>
                <a:srgbClr val="0070C0"/>
              </a:solidFill>
            </a:endParaRPr>
          </a:p>
          <a:p>
            <a:pPr algn="just" eaLnBrk="0" fontAlgn="base" hangingPunct="0">
              <a:spcBef>
                <a:spcPct val="0"/>
              </a:spcBef>
              <a:spcAft>
                <a:spcPct val="0"/>
              </a:spcAft>
              <a:tabLst>
                <a:tab pos="228600" algn="l"/>
                <a:tab pos="449263" algn="l"/>
              </a:tabLst>
            </a:pPr>
            <a:r>
              <a:rPr lang="en-US" altLang="bg-BG" sz="1650" b="1" dirty="0">
                <a:solidFill>
                  <a:srgbClr val="0070C0"/>
                </a:solidFill>
              </a:rPr>
              <a:t>Requested budget: </a:t>
            </a:r>
            <a:r>
              <a:rPr lang="en-US" altLang="bg-BG" sz="1650" b="1" dirty="0" smtClean="0">
                <a:solidFill>
                  <a:srgbClr val="0070C0"/>
                </a:solidFill>
              </a:rPr>
              <a:t>597 747,36 Euro                                                          </a:t>
            </a:r>
            <a:r>
              <a:rPr lang="en-US" altLang="bg-BG" sz="1650" b="1" dirty="0">
                <a:solidFill>
                  <a:srgbClr val="0070C0"/>
                </a:solidFill>
              </a:rPr>
              <a:t>Total average score: </a:t>
            </a:r>
            <a:r>
              <a:rPr lang="en-US" altLang="bg-BG" sz="1650" b="1" dirty="0" smtClean="0">
                <a:solidFill>
                  <a:srgbClr val="0070C0"/>
                </a:solidFill>
              </a:rPr>
              <a:t>89.00</a:t>
            </a:r>
            <a:endParaRPr lang="en-US" altLang="bg-BG" sz="1650" b="1" dirty="0">
              <a:solidFill>
                <a:srgbClr val="0070C0"/>
              </a:solidFill>
            </a:endParaRPr>
          </a:p>
        </p:txBody>
      </p:sp>
    </p:spTree>
    <p:extLst>
      <p:ext uri="{BB962C8B-B14F-4D97-AF65-F5344CB8AC3E}">
        <p14:creationId xmlns:p14="http://schemas.microsoft.com/office/powerpoint/2010/main" val="538239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1680" y="571605"/>
            <a:ext cx="4176380" cy="651778"/>
          </a:xfrm>
        </p:spPr>
        <p:txBody>
          <a:bodyPr>
            <a:normAutofit/>
          </a:bodyPr>
          <a:lstStyle/>
          <a:p>
            <a:r>
              <a:rPr lang="en-US" sz="3200" b="1" dirty="0" smtClean="0">
                <a:solidFill>
                  <a:prstClr val="white"/>
                </a:solidFill>
              </a:rPr>
              <a:t>The </a:t>
            </a:r>
            <a:r>
              <a:rPr lang="en-US" sz="3200" b="1" dirty="0">
                <a:solidFill>
                  <a:prstClr val="white"/>
                </a:solidFill>
              </a:rPr>
              <a:t>reserve lists</a:t>
            </a:r>
            <a:endParaRPr lang="bg-BG" sz="3200" b="1" dirty="0">
              <a:solidFill>
                <a:prstClr val="white"/>
              </a:solidFill>
            </a:endParaRPr>
          </a:p>
        </p:txBody>
      </p:sp>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2851189"/>
            <a:ext cx="8640960" cy="2246769"/>
          </a:xfrm>
          <a:prstGeom prst="rect">
            <a:avLst/>
          </a:prstGeom>
        </p:spPr>
        <p:txBody>
          <a:bodyPr wrap="square">
            <a:spAutoFit/>
          </a:bodyPr>
          <a:lstStyle/>
          <a:p>
            <a:pPr algn="just" eaLnBrk="0" fontAlgn="base" hangingPunct="0">
              <a:spcBef>
                <a:spcPct val="0"/>
              </a:spcBef>
              <a:spcAft>
                <a:spcPct val="0"/>
              </a:spcAft>
              <a:tabLst>
                <a:tab pos="228600" algn="l"/>
                <a:tab pos="449263" algn="l"/>
              </a:tabLst>
            </a:pPr>
            <a:r>
              <a:rPr lang="en-US" sz="2000" dirty="0" smtClean="0">
                <a:solidFill>
                  <a:srgbClr val="0070C0"/>
                </a:solidFill>
              </a:rPr>
              <a:t>The project </a:t>
            </a:r>
            <a:r>
              <a:rPr lang="en-US" sz="2000" dirty="0">
                <a:solidFill>
                  <a:srgbClr val="0070C0"/>
                </a:solidFill>
              </a:rPr>
              <a:t>proposals </a:t>
            </a:r>
            <a:r>
              <a:rPr lang="en-US" sz="2000" dirty="0" smtClean="0">
                <a:solidFill>
                  <a:srgbClr val="0070C0"/>
                </a:solidFill>
              </a:rPr>
              <a:t>received </a:t>
            </a:r>
            <a:r>
              <a:rPr lang="en-US" sz="2000" b="1" dirty="0">
                <a:solidFill>
                  <a:srgbClr val="0070C0"/>
                </a:solidFill>
              </a:rPr>
              <a:t>at least 65 points </a:t>
            </a:r>
            <a:r>
              <a:rPr lang="en-US" sz="2000" dirty="0">
                <a:solidFill>
                  <a:srgbClr val="0070C0"/>
                </a:solidFill>
              </a:rPr>
              <a:t>at the </a:t>
            </a:r>
            <a:r>
              <a:rPr lang="en-US" sz="2000" dirty="0" smtClean="0">
                <a:solidFill>
                  <a:srgbClr val="0070C0"/>
                </a:solidFill>
              </a:rPr>
              <a:t>Technical </a:t>
            </a:r>
            <a:r>
              <a:rPr lang="en-US" sz="2000" dirty="0">
                <a:solidFill>
                  <a:srgbClr val="0070C0"/>
                </a:solidFill>
              </a:rPr>
              <a:t>and </a:t>
            </a:r>
            <a:r>
              <a:rPr lang="en-US" sz="2000" dirty="0" smtClean="0">
                <a:solidFill>
                  <a:srgbClr val="0070C0"/>
                </a:solidFill>
              </a:rPr>
              <a:t>Quality assessment, </a:t>
            </a:r>
            <a:r>
              <a:rPr lang="en-US" sz="2000" b="1" dirty="0" smtClean="0">
                <a:solidFill>
                  <a:srgbClr val="0070C0"/>
                </a:solidFill>
              </a:rPr>
              <a:t>for </a:t>
            </a:r>
            <a:r>
              <a:rPr lang="en-US" sz="2000" b="1" dirty="0">
                <a:solidFill>
                  <a:srgbClr val="0070C0"/>
                </a:solidFill>
              </a:rPr>
              <a:t>which funding is </a:t>
            </a:r>
            <a:r>
              <a:rPr lang="en-US" sz="2000" b="1" dirty="0" smtClean="0">
                <a:solidFill>
                  <a:srgbClr val="0070C0"/>
                </a:solidFill>
              </a:rPr>
              <a:t>unavailable</a:t>
            </a:r>
            <a:r>
              <a:rPr lang="en-US" sz="2000" dirty="0" smtClean="0">
                <a:solidFill>
                  <a:srgbClr val="0070C0"/>
                </a:solidFill>
              </a:rPr>
              <a:t>, to be placed in the </a:t>
            </a:r>
            <a:r>
              <a:rPr lang="en-US" sz="2000" b="1" dirty="0" smtClean="0">
                <a:solidFill>
                  <a:srgbClr val="0070C0"/>
                </a:solidFill>
              </a:rPr>
              <a:t>reserve lists.</a:t>
            </a:r>
          </a:p>
          <a:p>
            <a:pPr algn="just" eaLnBrk="0" fontAlgn="base" hangingPunct="0">
              <a:spcBef>
                <a:spcPct val="0"/>
              </a:spcBef>
              <a:spcAft>
                <a:spcPct val="0"/>
              </a:spcAft>
              <a:tabLst>
                <a:tab pos="228600" algn="l"/>
                <a:tab pos="449263" algn="l"/>
              </a:tabLst>
            </a:pPr>
            <a:endParaRPr lang="en-US" sz="2000" b="1" dirty="0">
              <a:solidFill>
                <a:srgbClr val="0070C0"/>
              </a:solidFill>
            </a:endParaRPr>
          </a:p>
          <a:p>
            <a:pPr algn="just" eaLnBrk="0" fontAlgn="base" hangingPunct="0">
              <a:spcBef>
                <a:spcPct val="0"/>
              </a:spcBef>
              <a:spcAft>
                <a:spcPct val="0"/>
              </a:spcAft>
              <a:tabLst>
                <a:tab pos="228600" algn="l"/>
                <a:tab pos="449263" algn="l"/>
              </a:tabLst>
            </a:pPr>
            <a:endParaRPr lang="en-US" sz="2000" b="1" dirty="0">
              <a:solidFill>
                <a:srgbClr val="0070C0"/>
              </a:solidFill>
            </a:endParaRPr>
          </a:p>
          <a:p>
            <a:pPr algn="just" eaLnBrk="0" fontAlgn="base" hangingPunct="0">
              <a:spcBef>
                <a:spcPct val="0"/>
              </a:spcBef>
              <a:spcAft>
                <a:spcPct val="0"/>
              </a:spcAft>
              <a:tabLst>
                <a:tab pos="228600" algn="l"/>
                <a:tab pos="449263" algn="l"/>
              </a:tabLst>
            </a:pPr>
            <a:r>
              <a:rPr lang="en-US" sz="2000" b="1" dirty="0" smtClean="0">
                <a:solidFill>
                  <a:srgbClr val="0070C0"/>
                </a:solidFill>
              </a:rPr>
              <a:t>Depending on the availability of </a:t>
            </a:r>
            <a:r>
              <a:rPr lang="en-US" sz="2000" b="1" dirty="0">
                <a:solidFill>
                  <a:srgbClr val="0070C0"/>
                </a:solidFill>
              </a:rPr>
              <a:t>funds,</a:t>
            </a:r>
            <a:r>
              <a:rPr lang="en-US" sz="2000" dirty="0">
                <a:solidFill>
                  <a:srgbClr val="0070C0"/>
                </a:solidFill>
              </a:rPr>
              <a:t> projects from the </a:t>
            </a:r>
            <a:r>
              <a:rPr lang="en-US" sz="2000" dirty="0" smtClean="0">
                <a:solidFill>
                  <a:srgbClr val="0070C0"/>
                </a:solidFill>
              </a:rPr>
              <a:t>reserve </a:t>
            </a:r>
            <a:r>
              <a:rPr lang="en-US" sz="2000" dirty="0">
                <a:solidFill>
                  <a:srgbClr val="0070C0"/>
                </a:solidFill>
              </a:rPr>
              <a:t>lists </a:t>
            </a:r>
            <a:r>
              <a:rPr lang="en-US" sz="2000" b="1" dirty="0">
                <a:solidFill>
                  <a:srgbClr val="0070C0"/>
                </a:solidFill>
              </a:rPr>
              <a:t>can be proposed for financing, </a:t>
            </a:r>
            <a:r>
              <a:rPr lang="en-US" sz="2000" dirty="0">
                <a:solidFill>
                  <a:srgbClr val="0070C0"/>
                </a:solidFill>
              </a:rPr>
              <a:t>based on </a:t>
            </a:r>
            <a:r>
              <a:rPr lang="en-US" sz="2000" dirty="0" smtClean="0">
                <a:solidFill>
                  <a:srgbClr val="0070C0"/>
                </a:solidFill>
              </a:rPr>
              <a:t>the </a:t>
            </a:r>
            <a:r>
              <a:rPr lang="en-US" sz="2000" dirty="0">
                <a:solidFill>
                  <a:srgbClr val="0070C0"/>
                </a:solidFill>
              </a:rPr>
              <a:t>pre-contracting procedures and </a:t>
            </a:r>
            <a:r>
              <a:rPr lang="en-US" sz="2000" dirty="0" smtClean="0">
                <a:solidFill>
                  <a:srgbClr val="0070C0"/>
                </a:solidFill>
              </a:rPr>
              <a:t>the </a:t>
            </a:r>
            <a:r>
              <a:rPr lang="en-US" sz="2000" b="1" dirty="0" smtClean="0">
                <a:solidFill>
                  <a:srgbClr val="0070C0"/>
                </a:solidFill>
              </a:rPr>
              <a:t>approval </a:t>
            </a:r>
            <a:r>
              <a:rPr lang="en-US" sz="2000" b="1" dirty="0">
                <a:solidFill>
                  <a:srgbClr val="0070C0"/>
                </a:solidFill>
              </a:rPr>
              <a:t>by the JMC.</a:t>
            </a:r>
          </a:p>
        </p:txBody>
      </p:sp>
    </p:spTree>
    <p:extLst>
      <p:ext uri="{BB962C8B-B14F-4D97-AF65-F5344CB8AC3E}">
        <p14:creationId xmlns:p14="http://schemas.microsoft.com/office/powerpoint/2010/main" val="1752863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11560" y="3501008"/>
            <a:ext cx="8016042" cy="784830"/>
          </a:xfrm>
          <a:prstGeom prst="rect">
            <a:avLst/>
          </a:prstGeom>
        </p:spPr>
        <p:txBody>
          <a:bodyPr wrap="square">
            <a:spAutoFit/>
          </a:bodyPr>
          <a:lstStyle/>
          <a:p>
            <a:pPr algn="ctr" eaLnBrk="0" fontAlgn="base" hangingPunct="0">
              <a:spcBef>
                <a:spcPct val="0"/>
              </a:spcBef>
              <a:spcAft>
                <a:spcPct val="0"/>
              </a:spcAft>
              <a:tabLst>
                <a:tab pos="228600" algn="l"/>
                <a:tab pos="449263" algn="l"/>
              </a:tabLst>
            </a:pPr>
            <a:r>
              <a:rPr lang="en-GB" altLang="bg-BG" sz="4500" b="1" dirty="0" smtClean="0">
                <a:solidFill>
                  <a:srgbClr val="0070C0"/>
                </a:solidFill>
              </a:rPr>
              <a:t>Thank  you for your attention!</a:t>
            </a:r>
            <a:endParaRPr lang="en-US" altLang="bg-BG" sz="4500" b="1" dirty="0">
              <a:solidFill>
                <a:srgbClr val="0070C0"/>
              </a:solidFill>
            </a:endParaRPr>
          </a:p>
        </p:txBody>
      </p:sp>
      <p:sp>
        <p:nvSpPr>
          <p:cNvPr id="5" name="TextBox 4"/>
          <p:cNvSpPr txBox="1"/>
          <p:nvPr/>
        </p:nvSpPr>
        <p:spPr>
          <a:xfrm>
            <a:off x="911805" y="5662324"/>
            <a:ext cx="7415551" cy="507831"/>
          </a:xfrm>
          <a:prstGeom prst="rect">
            <a:avLst/>
          </a:prstGeom>
          <a:noFill/>
        </p:spPr>
        <p:txBody>
          <a:bodyPr wrap="square" rtlCol="0">
            <a:spAutoFit/>
          </a:bodyPr>
          <a:lstStyle/>
          <a:p>
            <a:pPr algn="ctr"/>
            <a:r>
              <a:rPr lang="en-US" sz="2700" b="1" i="1" dirty="0" smtClean="0">
                <a:solidFill>
                  <a:schemeClr val="bg1">
                    <a:lumMod val="50000"/>
                  </a:schemeClr>
                </a:solidFill>
              </a:rPr>
              <a:t>www.ipacbc-bgrs.eu</a:t>
            </a:r>
            <a:r>
              <a:rPr lang="en-US" sz="2700" b="1" i="1" dirty="0" smtClean="0">
                <a:solidFill>
                  <a:srgbClr val="8BAEE5"/>
                </a:solidFill>
              </a:rPr>
              <a:t> </a:t>
            </a:r>
            <a:r>
              <a:rPr lang="en-US" dirty="0" smtClean="0"/>
              <a:t> </a:t>
            </a:r>
            <a:endParaRPr lang="bg-BG" dirty="0"/>
          </a:p>
        </p:txBody>
      </p:sp>
    </p:spTree>
    <p:extLst>
      <p:ext uri="{BB962C8B-B14F-4D97-AF65-F5344CB8AC3E}">
        <p14:creationId xmlns:p14="http://schemas.microsoft.com/office/powerpoint/2010/main" val="1792713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1680" y="571605"/>
            <a:ext cx="4176380" cy="651778"/>
          </a:xfrm>
        </p:spPr>
        <p:txBody>
          <a:bodyPr>
            <a:normAutofit/>
          </a:bodyPr>
          <a:lstStyle/>
          <a:p>
            <a:r>
              <a:rPr lang="en-US" sz="3200" b="1" dirty="0"/>
              <a:t>Specific </a:t>
            </a:r>
            <a:r>
              <a:rPr lang="en-US" sz="3200" b="1" dirty="0" smtClean="0"/>
              <a:t>Objective 1.1</a:t>
            </a:r>
            <a:endParaRPr lang="en-US" sz="3200" dirty="0"/>
          </a:p>
        </p:txBody>
      </p:sp>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2226925"/>
            <a:ext cx="8640960" cy="4370427"/>
          </a:xfrm>
          <a:prstGeom prst="rect">
            <a:avLst/>
          </a:prstGeom>
        </p:spPr>
        <p:txBody>
          <a:bodyPr wrap="square">
            <a:spAutoFit/>
          </a:bodyPr>
          <a:lstStyle/>
          <a:p>
            <a:pPr algn="just" eaLnBrk="0" fontAlgn="base" hangingPunct="0">
              <a:spcBef>
                <a:spcPct val="0"/>
              </a:spcBef>
              <a:spcAft>
                <a:spcPct val="0"/>
              </a:spcAft>
              <a:tabLst>
                <a:tab pos="228600" algn="l"/>
                <a:tab pos="449263" algn="l"/>
              </a:tabLst>
            </a:pPr>
            <a:endParaRPr lang="en-GB" sz="2000" b="1" dirty="0" smtClean="0">
              <a:solidFill>
                <a:srgbClr val="0070C0"/>
              </a:solidFill>
            </a:endParaRPr>
          </a:p>
          <a:p>
            <a:pPr algn="just" eaLnBrk="0" fontAlgn="base" hangingPunct="0">
              <a:spcBef>
                <a:spcPct val="0"/>
              </a:spcBef>
              <a:spcAft>
                <a:spcPct val="0"/>
              </a:spcAft>
              <a:tabLst>
                <a:tab pos="228600" algn="l"/>
                <a:tab pos="449263" algn="l"/>
              </a:tabLst>
            </a:pPr>
            <a:r>
              <a:rPr lang="en-GB" sz="2000" b="1" dirty="0" smtClean="0">
                <a:solidFill>
                  <a:srgbClr val="0070C0"/>
                </a:solidFill>
              </a:rPr>
              <a:t>Reference No</a:t>
            </a:r>
            <a:r>
              <a:rPr lang="en-GB" sz="2000" b="1" dirty="0">
                <a:solidFill>
                  <a:srgbClr val="0070C0"/>
                </a:solidFill>
              </a:rPr>
              <a:t>: </a:t>
            </a:r>
            <a:r>
              <a:rPr lang="en-GB" sz="2000" b="1" dirty="0" smtClean="0">
                <a:solidFill>
                  <a:srgbClr val="0070C0"/>
                </a:solidFill>
              </a:rPr>
              <a:t>CB007.1.11.149</a:t>
            </a:r>
          </a:p>
          <a:p>
            <a:pPr algn="just" eaLnBrk="0" fontAlgn="base" hangingPunct="0">
              <a:spcBef>
                <a:spcPct val="0"/>
              </a:spcBef>
              <a:spcAft>
                <a:spcPct val="0"/>
              </a:spcAft>
              <a:tabLst>
                <a:tab pos="228600" algn="l"/>
                <a:tab pos="449263" algn="l"/>
              </a:tabLst>
            </a:pPr>
            <a:r>
              <a:rPr lang="en-US" altLang="bg-BG" sz="2000" b="1" dirty="0" smtClean="0">
                <a:solidFill>
                  <a:srgbClr val="0070C0"/>
                </a:solidFill>
              </a:rPr>
              <a:t>Title</a:t>
            </a:r>
            <a:r>
              <a:rPr lang="en-US" altLang="bg-BG" sz="2000" b="1" dirty="0">
                <a:solidFill>
                  <a:srgbClr val="0070C0"/>
                </a:solidFill>
              </a:rPr>
              <a:t>: </a:t>
            </a:r>
            <a:r>
              <a:rPr lang="en-US" altLang="bg-BG" sz="2000" b="1" u="sng" dirty="0">
                <a:solidFill>
                  <a:srgbClr val="0070C0"/>
                </a:solidFill>
              </a:rPr>
              <a:t>“Development of sustainable tourism through preservation, socialization and exposure of the ancient cultural heritage of the municipalities of Pravets and Svrljig – OPEN GATE”</a:t>
            </a:r>
            <a:endParaRPr lang="en-US" altLang="bg-BG" sz="2000" b="1" u="sng" dirty="0" smtClean="0">
              <a:solidFill>
                <a:srgbClr val="0070C0"/>
              </a:solidFill>
            </a:endParaRP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a:solidFill>
                  <a:srgbClr val="0070C0"/>
                </a:solidFill>
              </a:rPr>
              <a:t>Brief description: </a:t>
            </a:r>
            <a:r>
              <a:rPr lang="en-US" altLang="bg-BG" sz="1600" dirty="0">
                <a:solidFill>
                  <a:srgbClr val="126CBE"/>
                </a:solidFill>
                <a:latin typeface="Calibri" pitchFamily="34" charset="0"/>
              </a:rPr>
              <a:t>The </a:t>
            </a:r>
            <a:r>
              <a:rPr lang="en-US" altLang="bg-BG" sz="1600" dirty="0" smtClean="0">
                <a:solidFill>
                  <a:srgbClr val="126CBE"/>
                </a:solidFill>
                <a:latin typeface="Calibri" pitchFamily="34" charset="0"/>
              </a:rPr>
              <a:t>goal is to develop competitive </a:t>
            </a:r>
            <a:r>
              <a:rPr lang="en-US" altLang="bg-BG" sz="1600" dirty="0">
                <a:solidFill>
                  <a:srgbClr val="126CBE"/>
                </a:solidFill>
                <a:latin typeface="Calibri" pitchFamily="34" charset="0"/>
              </a:rPr>
              <a:t>tourist attractions through conservation and exposure of the ancient fortress </a:t>
            </a:r>
            <a:r>
              <a:rPr lang="en-US" altLang="bg-BG" sz="1600" dirty="0" smtClean="0">
                <a:solidFill>
                  <a:srgbClr val="126CBE"/>
                </a:solidFill>
                <a:latin typeface="Calibri" pitchFamily="34" charset="0"/>
              </a:rPr>
              <a:t>Borovets, </a:t>
            </a:r>
            <a:r>
              <a:rPr lang="en-US" sz="1600" dirty="0" smtClean="0">
                <a:solidFill>
                  <a:srgbClr val="126CBE"/>
                </a:solidFill>
                <a:latin typeface="Calibri" pitchFamily="34" charset="0"/>
              </a:rPr>
              <a:t>construction </a:t>
            </a:r>
            <a:r>
              <a:rPr lang="en-US" sz="1600" dirty="0">
                <a:solidFill>
                  <a:srgbClr val="126CBE"/>
                </a:solidFill>
                <a:latin typeface="Calibri" pitchFamily="34" charset="0"/>
              </a:rPr>
              <a:t>of a new museum building</a:t>
            </a:r>
            <a:r>
              <a:rPr lang="en-US" altLang="bg-BG" sz="1600" dirty="0">
                <a:solidFill>
                  <a:srgbClr val="126CBE"/>
                </a:solidFill>
                <a:latin typeface="Calibri" pitchFamily="34" charset="0"/>
              </a:rPr>
              <a:t> in Svrljig and raising tourist attractiveness in the municipalities </a:t>
            </a:r>
            <a:r>
              <a:rPr lang="en-US" altLang="bg-BG" sz="1600" dirty="0" smtClean="0">
                <a:solidFill>
                  <a:srgbClr val="126CBE"/>
                </a:solidFill>
                <a:latin typeface="Calibri" pitchFamily="34" charset="0"/>
              </a:rPr>
              <a:t>of Pravets </a:t>
            </a:r>
            <a:r>
              <a:rPr lang="en-US" altLang="bg-BG" sz="1600" dirty="0">
                <a:solidFill>
                  <a:srgbClr val="126CBE"/>
                </a:solidFill>
                <a:latin typeface="Calibri" pitchFamily="34" charset="0"/>
              </a:rPr>
              <a:t>and Svrljig  through </a:t>
            </a:r>
            <a:r>
              <a:rPr lang="en-US" altLang="bg-BG" sz="1600" dirty="0" smtClean="0">
                <a:solidFill>
                  <a:srgbClr val="126CBE"/>
                </a:solidFill>
                <a:latin typeface="Calibri" pitchFamily="34" charset="0"/>
              </a:rPr>
              <a:t> </a:t>
            </a:r>
            <a:r>
              <a:rPr lang="en-US" sz="1600" dirty="0" smtClean="0">
                <a:solidFill>
                  <a:srgbClr val="126CBE"/>
                </a:solidFill>
                <a:latin typeface="Calibri" pitchFamily="34" charset="0"/>
              </a:rPr>
              <a:t>organization </a:t>
            </a:r>
            <a:r>
              <a:rPr lang="en-US" sz="1600" dirty="0">
                <a:solidFill>
                  <a:srgbClr val="126CBE"/>
                </a:solidFill>
                <a:latin typeface="Calibri" pitchFamily="34" charset="0"/>
              </a:rPr>
              <a:t>of museum exhibitions, </a:t>
            </a:r>
            <a:r>
              <a:rPr lang="en-US" altLang="bg-BG" sz="1600" dirty="0">
                <a:solidFill>
                  <a:srgbClr val="126CBE"/>
                </a:solidFill>
                <a:latin typeface="Calibri" pitchFamily="34" charset="0"/>
              </a:rPr>
              <a:t>joint conferences, seminars and </a:t>
            </a:r>
            <a:r>
              <a:rPr lang="en-US" altLang="bg-BG" sz="1600" dirty="0" smtClean="0">
                <a:solidFill>
                  <a:srgbClr val="126CBE"/>
                </a:solidFill>
                <a:latin typeface="Calibri" pitchFamily="34" charset="0"/>
              </a:rPr>
              <a:t>development of a promotional </a:t>
            </a:r>
            <a:r>
              <a:rPr lang="en-US" altLang="bg-BG" sz="1600" dirty="0">
                <a:solidFill>
                  <a:srgbClr val="126CBE"/>
                </a:solidFill>
                <a:latin typeface="Calibri" pitchFamily="34" charset="0"/>
              </a:rPr>
              <a:t>film.</a:t>
            </a:r>
          </a:p>
          <a:p>
            <a:pPr algn="just" eaLnBrk="0" fontAlgn="base" hangingPunct="0">
              <a:spcBef>
                <a:spcPct val="0"/>
              </a:spcBef>
              <a:spcAft>
                <a:spcPct val="0"/>
              </a:spcAft>
              <a:tabLst>
                <a:tab pos="228600" algn="l"/>
                <a:tab pos="449263" algn="l"/>
              </a:tabLst>
            </a:pPr>
            <a:endParaRPr lang="en-US" altLang="bg-BG" sz="1600" b="1" dirty="0" smtClean="0">
              <a:solidFill>
                <a:srgbClr val="126CBE"/>
              </a:solidFill>
              <a:latin typeface="Calibri" pitchFamily="34" charset="0"/>
            </a:endParaRPr>
          </a:p>
          <a:p>
            <a:pPr algn="just" eaLnBrk="0" fontAlgn="base" hangingPunct="0">
              <a:spcBef>
                <a:spcPct val="0"/>
              </a:spcBef>
              <a:spcAft>
                <a:spcPct val="0"/>
              </a:spcAft>
              <a:tabLst>
                <a:tab pos="228600" algn="l"/>
                <a:tab pos="449263" algn="l"/>
              </a:tabLst>
            </a:pPr>
            <a:r>
              <a:rPr lang="en-US" altLang="bg-BG" sz="1600" b="1" dirty="0" smtClean="0">
                <a:solidFill>
                  <a:srgbClr val="126CBE"/>
                </a:solidFill>
                <a:latin typeface="Calibri" pitchFamily="34" charset="0"/>
              </a:rPr>
              <a:t>Partners</a:t>
            </a:r>
            <a:r>
              <a:rPr lang="en-US" altLang="bg-BG" sz="1600" b="1" dirty="0">
                <a:solidFill>
                  <a:srgbClr val="126CBE"/>
                </a:solidFill>
                <a:latin typeface="Calibri" pitchFamily="34" charset="0"/>
              </a:rPr>
              <a:t>: </a:t>
            </a:r>
          </a:p>
          <a:p>
            <a:pPr algn="just" eaLnBrk="0" fontAlgn="base" hangingPunct="0">
              <a:spcBef>
                <a:spcPct val="0"/>
              </a:spcBef>
              <a:spcAft>
                <a:spcPct val="0"/>
              </a:spcAft>
              <a:tabLst>
                <a:tab pos="228600" algn="l"/>
                <a:tab pos="449263" algn="l"/>
              </a:tabLst>
            </a:pPr>
            <a:r>
              <a:rPr lang="en-US" altLang="bg-BG" sz="1600" b="1" dirty="0">
                <a:solidFill>
                  <a:srgbClr val="126CBE"/>
                </a:solidFill>
                <a:latin typeface="Calibri" pitchFamily="34" charset="0"/>
              </a:rPr>
              <a:t>LP -  	Historical Museum - Pravets</a:t>
            </a:r>
          </a:p>
          <a:p>
            <a:pPr algn="just" eaLnBrk="0" fontAlgn="base" hangingPunct="0">
              <a:spcBef>
                <a:spcPct val="0"/>
              </a:spcBef>
              <a:spcAft>
                <a:spcPct val="0"/>
              </a:spcAft>
              <a:tabLst>
                <a:tab pos="228600" algn="l"/>
                <a:tab pos="449263" algn="l"/>
              </a:tabLst>
            </a:pPr>
            <a:r>
              <a:rPr lang="en-US" altLang="bg-BG" sz="1600" b="1" dirty="0">
                <a:solidFill>
                  <a:srgbClr val="126CBE"/>
                </a:solidFill>
                <a:latin typeface="Calibri" pitchFamily="34" charset="0"/>
              </a:rPr>
              <a:t>PP2 - Centre for Tourism, Culture and Sport, </a:t>
            </a:r>
            <a:r>
              <a:rPr lang="en-US" altLang="bg-BG" sz="1600" b="1" dirty="0" err="1">
                <a:solidFill>
                  <a:srgbClr val="126CBE"/>
                </a:solidFill>
                <a:latin typeface="Calibri" pitchFamily="34" charset="0"/>
              </a:rPr>
              <a:t>Svrljig</a:t>
            </a:r>
            <a:endParaRPr lang="en-US" altLang="bg-BG" sz="1600" b="1" dirty="0">
              <a:solidFill>
                <a:srgbClr val="126CBE"/>
              </a:solidFill>
              <a:latin typeface="Calibri" pitchFamily="34" charset="0"/>
            </a:endParaRPr>
          </a:p>
          <a:p>
            <a:pPr algn="just" eaLnBrk="0" fontAlgn="base" hangingPunct="0">
              <a:spcBef>
                <a:spcPct val="0"/>
              </a:spcBef>
              <a:spcAft>
                <a:spcPct val="0"/>
              </a:spcAft>
              <a:tabLst>
                <a:tab pos="228600" algn="l"/>
                <a:tab pos="449263" algn="l"/>
              </a:tabLst>
            </a:pPr>
            <a:endParaRPr lang="en-US" altLang="bg-BG" sz="1600" dirty="0">
              <a:solidFill>
                <a:srgbClr val="126CBE"/>
              </a:solidFill>
              <a:latin typeface="Calibri" pitchFamily="34" charset="0"/>
            </a:endParaRPr>
          </a:p>
          <a:p>
            <a:pPr algn="just" eaLnBrk="0" fontAlgn="base" hangingPunct="0">
              <a:spcBef>
                <a:spcPct val="0"/>
              </a:spcBef>
              <a:spcAft>
                <a:spcPct val="0"/>
              </a:spcAft>
              <a:tabLst>
                <a:tab pos="228600" algn="l"/>
                <a:tab pos="449263" algn="l"/>
              </a:tabLst>
            </a:pPr>
            <a:r>
              <a:rPr lang="en-US" altLang="bg-BG" sz="1600" b="1" dirty="0">
                <a:solidFill>
                  <a:srgbClr val="126CBE"/>
                </a:solidFill>
                <a:latin typeface="Calibri" pitchFamily="34" charset="0"/>
              </a:rPr>
              <a:t>Requested budget: </a:t>
            </a:r>
            <a:r>
              <a:rPr lang="en-US" altLang="bg-BG" sz="1600" b="1" dirty="0" smtClean="0">
                <a:solidFill>
                  <a:srgbClr val="126CBE"/>
                </a:solidFill>
                <a:latin typeface="Calibri" pitchFamily="34" charset="0"/>
              </a:rPr>
              <a:t>554 257,76 Euro                                                          </a:t>
            </a:r>
            <a:r>
              <a:rPr lang="en-US" altLang="bg-BG" sz="1600" b="1" dirty="0">
                <a:solidFill>
                  <a:srgbClr val="126CBE"/>
                </a:solidFill>
                <a:latin typeface="Calibri" pitchFamily="34" charset="0"/>
              </a:rPr>
              <a:t>Total average score: </a:t>
            </a:r>
            <a:r>
              <a:rPr lang="en-US" altLang="bg-BG" sz="1600" b="1" dirty="0" smtClean="0">
                <a:solidFill>
                  <a:srgbClr val="126CBE"/>
                </a:solidFill>
                <a:latin typeface="Calibri" pitchFamily="34" charset="0"/>
              </a:rPr>
              <a:t>96,50</a:t>
            </a:r>
            <a:endParaRPr lang="en-US" altLang="bg-BG" sz="1600" b="1" dirty="0">
              <a:solidFill>
                <a:srgbClr val="126CBE"/>
              </a:solidFill>
              <a:latin typeface="Calibri" pitchFamily="34" charset="0"/>
            </a:endParaRPr>
          </a:p>
        </p:txBody>
      </p:sp>
    </p:spTree>
    <p:extLst>
      <p:ext uri="{BB962C8B-B14F-4D97-AF65-F5344CB8AC3E}">
        <p14:creationId xmlns:p14="http://schemas.microsoft.com/office/powerpoint/2010/main" val="2086207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1680" y="571605"/>
            <a:ext cx="4176380" cy="651778"/>
          </a:xfrm>
        </p:spPr>
        <p:txBody>
          <a:bodyPr>
            <a:normAutofit/>
          </a:bodyPr>
          <a:lstStyle/>
          <a:p>
            <a:r>
              <a:rPr lang="en-US" sz="3200" b="1" dirty="0"/>
              <a:t>Specific </a:t>
            </a:r>
            <a:r>
              <a:rPr lang="en-US" sz="3200" b="1" dirty="0" smtClean="0"/>
              <a:t>Objective 1.1</a:t>
            </a:r>
            <a:endParaRPr lang="en-US" sz="3200" dirty="0"/>
          </a:p>
        </p:txBody>
      </p:sp>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2359908"/>
            <a:ext cx="8640960" cy="4093428"/>
          </a:xfrm>
          <a:prstGeom prst="rect">
            <a:avLst/>
          </a:prstGeom>
        </p:spPr>
        <p:txBody>
          <a:bodyPr wrap="square">
            <a:spAutoFit/>
          </a:bodyPr>
          <a:lstStyle/>
          <a:p>
            <a:pPr algn="just" eaLnBrk="0" fontAlgn="base" hangingPunct="0">
              <a:spcBef>
                <a:spcPct val="0"/>
              </a:spcBef>
              <a:spcAft>
                <a:spcPct val="0"/>
              </a:spcAft>
              <a:tabLst>
                <a:tab pos="228600" algn="l"/>
                <a:tab pos="449263" algn="l"/>
              </a:tabLst>
            </a:pPr>
            <a:endParaRPr lang="en-GB" sz="2000" b="1" dirty="0" smtClean="0">
              <a:solidFill>
                <a:srgbClr val="0070C0"/>
              </a:solidFill>
            </a:endParaRPr>
          </a:p>
          <a:p>
            <a:pPr algn="just" eaLnBrk="0" fontAlgn="base" hangingPunct="0">
              <a:spcBef>
                <a:spcPct val="0"/>
              </a:spcBef>
              <a:spcAft>
                <a:spcPct val="0"/>
              </a:spcAft>
              <a:tabLst>
                <a:tab pos="228600" algn="l"/>
                <a:tab pos="449263" algn="l"/>
              </a:tabLst>
            </a:pPr>
            <a:r>
              <a:rPr lang="en-GB" sz="2000" b="1" dirty="0" smtClean="0">
                <a:solidFill>
                  <a:srgbClr val="0070C0"/>
                </a:solidFill>
              </a:rPr>
              <a:t>Reference No</a:t>
            </a:r>
            <a:r>
              <a:rPr lang="en-GB" sz="2000" b="1" dirty="0">
                <a:solidFill>
                  <a:srgbClr val="0070C0"/>
                </a:solidFill>
              </a:rPr>
              <a:t>: </a:t>
            </a:r>
            <a:r>
              <a:rPr lang="en-GB" sz="2000" b="1" dirty="0" smtClean="0">
                <a:solidFill>
                  <a:srgbClr val="0070C0"/>
                </a:solidFill>
              </a:rPr>
              <a:t>CB007.1.11.118</a:t>
            </a:r>
          </a:p>
          <a:p>
            <a:pPr algn="just" eaLnBrk="0" fontAlgn="base" hangingPunct="0">
              <a:spcBef>
                <a:spcPct val="0"/>
              </a:spcBef>
              <a:spcAft>
                <a:spcPct val="0"/>
              </a:spcAft>
              <a:tabLst>
                <a:tab pos="228600" algn="l"/>
                <a:tab pos="449263" algn="l"/>
              </a:tabLst>
            </a:pPr>
            <a:r>
              <a:rPr lang="en-US" altLang="bg-BG" sz="2000" b="1" dirty="0" smtClean="0">
                <a:solidFill>
                  <a:srgbClr val="0070C0"/>
                </a:solidFill>
              </a:rPr>
              <a:t>Title</a:t>
            </a:r>
            <a:r>
              <a:rPr lang="en-US" altLang="bg-BG" sz="2000" b="1" dirty="0">
                <a:solidFill>
                  <a:srgbClr val="0070C0"/>
                </a:solidFill>
              </a:rPr>
              <a:t>: </a:t>
            </a:r>
            <a:r>
              <a:rPr lang="en-US" altLang="bg-BG" sz="2000" b="1" u="sng" dirty="0">
                <a:solidFill>
                  <a:srgbClr val="0070C0"/>
                </a:solidFill>
              </a:rPr>
              <a:t>“Improvement of </a:t>
            </a:r>
            <a:r>
              <a:rPr lang="en-US" altLang="bg-BG" sz="2000" b="1" u="sng" dirty="0" smtClean="0">
                <a:solidFill>
                  <a:srgbClr val="0070C0"/>
                </a:solidFill>
              </a:rPr>
              <a:t>intangible </a:t>
            </a:r>
            <a:r>
              <a:rPr lang="en-US" altLang="bg-BG" sz="2000" b="1" u="sng" dirty="0">
                <a:solidFill>
                  <a:srgbClr val="0070C0"/>
                </a:solidFill>
              </a:rPr>
              <a:t>cultural heritage in the cross border region”</a:t>
            </a:r>
            <a:endParaRPr lang="en-US" altLang="bg-BG" sz="2000" b="1" u="sng" dirty="0" smtClean="0">
              <a:solidFill>
                <a:srgbClr val="0070C0"/>
              </a:solidFill>
            </a:endParaRP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a:solidFill>
                  <a:srgbClr val="0070C0"/>
                </a:solidFill>
              </a:rPr>
              <a:t>Brief description: </a:t>
            </a:r>
            <a:r>
              <a:rPr lang="en-US" altLang="bg-BG" sz="1600" dirty="0" smtClean="0">
                <a:solidFill>
                  <a:srgbClr val="126CBE"/>
                </a:solidFill>
                <a:latin typeface="Calibri" pitchFamily="34" charset="0"/>
              </a:rPr>
              <a:t>The project  objective is </a:t>
            </a:r>
            <a:r>
              <a:rPr lang="en-US" sz="1600" dirty="0">
                <a:solidFill>
                  <a:srgbClr val="126CBE"/>
                </a:solidFill>
                <a:latin typeface="Calibri" pitchFamily="34" charset="0"/>
              </a:rPr>
              <a:t>to increase the tourist attractiveness in the cross-border region through conducting of four entertainment cultural </a:t>
            </a:r>
            <a:r>
              <a:rPr lang="en-US" sz="1600" dirty="0" smtClean="0">
                <a:solidFill>
                  <a:srgbClr val="126CBE"/>
                </a:solidFill>
                <a:latin typeface="Calibri" pitchFamily="34" charset="0"/>
              </a:rPr>
              <a:t>events,</a:t>
            </a:r>
            <a:r>
              <a:rPr lang="en-US" altLang="bg-BG" sz="1600" dirty="0" smtClean="0">
                <a:solidFill>
                  <a:srgbClr val="126CBE"/>
                </a:solidFill>
                <a:latin typeface="Calibri" pitchFamily="34" charset="0"/>
              </a:rPr>
              <a:t> </a:t>
            </a:r>
            <a:r>
              <a:rPr lang="en-US" sz="1600" dirty="0">
                <a:solidFill>
                  <a:srgbClr val="126CBE"/>
                </a:solidFill>
                <a:latin typeface="Calibri" pitchFamily="34" charset="0"/>
              </a:rPr>
              <a:t>development of </a:t>
            </a:r>
            <a:r>
              <a:rPr lang="en-US" sz="1600" dirty="0" smtClean="0">
                <a:solidFill>
                  <a:srgbClr val="126CBE"/>
                </a:solidFill>
                <a:latin typeface="Calibri" pitchFamily="34" charset="0"/>
              </a:rPr>
              <a:t>a common </a:t>
            </a:r>
            <a:r>
              <a:rPr lang="en-US" sz="1600" dirty="0">
                <a:solidFill>
                  <a:srgbClr val="126CBE"/>
                </a:solidFill>
                <a:latin typeface="Calibri" pitchFamily="34" charset="0"/>
              </a:rPr>
              <a:t>strategy for tourism </a:t>
            </a:r>
            <a:r>
              <a:rPr lang="en-US" sz="1600" dirty="0" smtClean="0">
                <a:solidFill>
                  <a:srgbClr val="126CBE"/>
                </a:solidFill>
                <a:latin typeface="Calibri" pitchFamily="34" charset="0"/>
              </a:rPr>
              <a:t>promotion, elaboration </a:t>
            </a:r>
            <a:r>
              <a:rPr lang="en-US" sz="1600" dirty="0">
                <a:solidFill>
                  <a:srgbClr val="126CBE"/>
                </a:solidFill>
                <a:latin typeface="Calibri" pitchFamily="34" charset="0"/>
              </a:rPr>
              <a:t>of </a:t>
            </a:r>
            <a:r>
              <a:rPr lang="en-US" sz="1600" dirty="0" smtClean="0">
                <a:solidFill>
                  <a:srgbClr val="126CBE"/>
                </a:solidFill>
                <a:latin typeface="Calibri" pitchFamily="34" charset="0"/>
              </a:rPr>
              <a:t>a common </a:t>
            </a:r>
            <a:r>
              <a:rPr lang="en-US" sz="1600" dirty="0">
                <a:solidFill>
                  <a:srgbClr val="126CBE"/>
                </a:solidFill>
                <a:latin typeface="Calibri" pitchFamily="34" charset="0"/>
              </a:rPr>
              <a:t>online cultural </a:t>
            </a:r>
            <a:r>
              <a:rPr lang="en-US" sz="1600" dirty="0" smtClean="0">
                <a:solidFill>
                  <a:srgbClr val="126CBE"/>
                </a:solidFill>
                <a:latin typeface="Calibri" pitchFamily="34" charset="0"/>
              </a:rPr>
              <a:t>calendar</a:t>
            </a:r>
            <a:r>
              <a:rPr lang="en-US" sz="1600" dirty="0">
                <a:solidFill>
                  <a:srgbClr val="126CBE"/>
                </a:solidFill>
                <a:latin typeface="Calibri" pitchFamily="34" charset="0"/>
              </a:rPr>
              <a:t> </a:t>
            </a:r>
            <a:r>
              <a:rPr lang="en-US" sz="1600" dirty="0" smtClean="0">
                <a:solidFill>
                  <a:srgbClr val="126CBE"/>
                </a:solidFill>
                <a:latin typeface="Calibri" pitchFamily="34" charset="0"/>
              </a:rPr>
              <a:t>and supply of</a:t>
            </a:r>
            <a:r>
              <a:rPr lang="bg-BG" sz="1600" dirty="0" smtClean="0">
                <a:solidFill>
                  <a:srgbClr val="126CBE"/>
                </a:solidFill>
                <a:latin typeface="Calibri" pitchFamily="34" charset="0"/>
              </a:rPr>
              <a:t> </a:t>
            </a:r>
            <a:r>
              <a:rPr lang="en-US" sz="1600" dirty="0" smtClean="0">
                <a:solidFill>
                  <a:srgbClr val="126CBE"/>
                </a:solidFill>
                <a:latin typeface="Calibri" pitchFamily="34" charset="0"/>
              </a:rPr>
              <a:t>an outdoor stage and stage equipment  for </a:t>
            </a:r>
            <a:r>
              <a:rPr lang="en-US" sz="1600" dirty="0">
                <a:solidFill>
                  <a:srgbClr val="126CBE"/>
                </a:solidFill>
                <a:latin typeface="Calibri" pitchFamily="34" charset="0"/>
              </a:rPr>
              <a:t>improvement of tourism attractiveness in Mediana and Montana.</a:t>
            </a:r>
            <a:endParaRPr lang="en-US" altLang="bg-BG" sz="1600" dirty="0">
              <a:solidFill>
                <a:srgbClr val="126CBE"/>
              </a:solidFill>
              <a:latin typeface="Calibri" pitchFamily="34" charset="0"/>
            </a:endParaRPr>
          </a:p>
          <a:p>
            <a:pPr algn="just" eaLnBrk="0" fontAlgn="base" hangingPunct="0">
              <a:spcBef>
                <a:spcPct val="0"/>
              </a:spcBef>
              <a:spcAft>
                <a:spcPct val="0"/>
              </a:spcAft>
              <a:tabLst>
                <a:tab pos="228600" algn="l"/>
                <a:tab pos="449263" algn="l"/>
              </a:tabLst>
            </a:pPr>
            <a:endParaRPr lang="en-US" altLang="bg-BG" sz="1600" b="1" dirty="0" smtClean="0">
              <a:solidFill>
                <a:srgbClr val="126CBE"/>
              </a:solidFill>
              <a:latin typeface="Calibri" pitchFamily="34" charset="0"/>
            </a:endParaRPr>
          </a:p>
          <a:p>
            <a:pPr algn="just" eaLnBrk="0" fontAlgn="base" hangingPunct="0">
              <a:spcBef>
                <a:spcPct val="0"/>
              </a:spcBef>
              <a:spcAft>
                <a:spcPct val="0"/>
              </a:spcAft>
              <a:tabLst>
                <a:tab pos="228600" algn="l"/>
                <a:tab pos="449263" algn="l"/>
              </a:tabLst>
            </a:pPr>
            <a:r>
              <a:rPr lang="en-US" altLang="bg-BG" sz="1600" b="1" dirty="0" smtClean="0">
                <a:solidFill>
                  <a:srgbClr val="126CBE"/>
                </a:solidFill>
                <a:latin typeface="Calibri" pitchFamily="34" charset="0"/>
              </a:rPr>
              <a:t>Partners</a:t>
            </a:r>
            <a:r>
              <a:rPr lang="en-US" altLang="bg-BG" sz="1600" b="1" dirty="0">
                <a:solidFill>
                  <a:srgbClr val="126CBE"/>
                </a:solidFill>
                <a:latin typeface="Calibri" pitchFamily="34" charset="0"/>
              </a:rPr>
              <a:t>: </a:t>
            </a:r>
          </a:p>
          <a:p>
            <a:pPr algn="just" eaLnBrk="0" fontAlgn="base" hangingPunct="0">
              <a:spcBef>
                <a:spcPct val="0"/>
              </a:spcBef>
              <a:spcAft>
                <a:spcPct val="0"/>
              </a:spcAft>
              <a:tabLst>
                <a:tab pos="228600" algn="l"/>
                <a:tab pos="449263" algn="l"/>
              </a:tabLst>
            </a:pPr>
            <a:r>
              <a:rPr lang="en-US" altLang="bg-BG" sz="1600" b="1" dirty="0">
                <a:solidFill>
                  <a:srgbClr val="126CBE"/>
                </a:solidFill>
                <a:latin typeface="Calibri" pitchFamily="34" charset="0"/>
              </a:rPr>
              <a:t>LP -  	</a:t>
            </a:r>
            <a:r>
              <a:rPr lang="en-US" altLang="bg-BG" sz="1600" b="1" dirty="0" smtClean="0">
                <a:solidFill>
                  <a:srgbClr val="126CBE"/>
                </a:solidFill>
                <a:latin typeface="Calibri" pitchFamily="34" charset="0"/>
              </a:rPr>
              <a:t>City </a:t>
            </a:r>
            <a:r>
              <a:rPr lang="en-US" altLang="bg-BG" sz="1600" b="1" dirty="0">
                <a:solidFill>
                  <a:srgbClr val="126CBE"/>
                </a:solidFill>
                <a:latin typeface="Calibri" pitchFamily="34" charset="0"/>
              </a:rPr>
              <a:t>municipality Mediana, City of Nis</a:t>
            </a:r>
          </a:p>
          <a:p>
            <a:pPr algn="just" eaLnBrk="0" fontAlgn="base" hangingPunct="0">
              <a:spcBef>
                <a:spcPct val="0"/>
              </a:spcBef>
              <a:spcAft>
                <a:spcPct val="0"/>
              </a:spcAft>
              <a:tabLst>
                <a:tab pos="228600" algn="l"/>
                <a:tab pos="449263" algn="l"/>
              </a:tabLst>
            </a:pPr>
            <a:r>
              <a:rPr lang="en-US" altLang="bg-BG" sz="1600" b="1" dirty="0">
                <a:solidFill>
                  <a:srgbClr val="126CBE"/>
                </a:solidFill>
                <a:latin typeface="Calibri" pitchFamily="34" charset="0"/>
              </a:rPr>
              <a:t>PP2 - Municipal Drama Theatre "</a:t>
            </a:r>
            <a:r>
              <a:rPr lang="en-US" altLang="bg-BG" sz="1600" b="1" dirty="0" err="1">
                <a:solidFill>
                  <a:srgbClr val="126CBE"/>
                </a:solidFill>
                <a:latin typeface="Calibri" pitchFamily="34" charset="0"/>
              </a:rPr>
              <a:t>Dragomir</a:t>
            </a:r>
            <a:r>
              <a:rPr lang="en-US" altLang="bg-BG" sz="1600" b="1" dirty="0">
                <a:solidFill>
                  <a:srgbClr val="126CBE"/>
                </a:solidFill>
                <a:latin typeface="Calibri" pitchFamily="34" charset="0"/>
              </a:rPr>
              <a:t> </a:t>
            </a:r>
            <a:r>
              <a:rPr lang="en-US" altLang="bg-BG" sz="1600" b="1" dirty="0" err="1" smtClean="0">
                <a:solidFill>
                  <a:srgbClr val="126CBE"/>
                </a:solidFill>
                <a:latin typeface="Calibri" pitchFamily="34" charset="0"/>
              </a:rPr>
              <a:t>Asenov</a:t>
            </a:r>
            <a:r>
              <a:rPr lang="en-US" altLang="bg-BG" sz="1600" b="1" dirty="0" smtClean="0">
                <a:solidFill>
                  <a:srgbClr val="126CBE"/>
                </a:solidFill>
                <a:latin typeface="Calibri" pitchFamily="34" charset="0"/>
              </a:rPr>
              <a:t>“, </a:t>
            </a:r>
            <a:r>
              <a:rPr lang="en-US" altLang="bg-BG" sz="1600" b="1" dirty="0">
                <a:solidFill>
                  <a:srgbClr val="126CBE"/>
                </a:solidFill>
                <a:latin typeface="Calibri" pitchFamily="34" charset="0"/>
              </a:rPr>
              <a:t>Montana</a:t>
            </a:r>
          </a:p>
          <a:p>
            <a:pPr algn="just" eaLnBrk="0" fontAlgn="base" hangingPunct="0">
              <a:spcBef>
                <a:spcPct val="0"/>
              </a:spcBef>
              <a:spcAft>
                <a:spcPct val="0"/>
              </a:spcAft>
              <a:tabLst>
                <a:tab pos="228600" algn="l"/>
                <a:tab pos="449263" algn="l"/>
              </a:tabLst>
            </a:pPr>
            <a:endParaRPr lang="en-US" altLang="bg-BG" sz="1600" dirty="0">
              <a:solidFill>
                <a:srgbClr val="126CBE"/>
              </a:solidFill>
              <a:latin typeface="Calibri" pitchFamily="34" charset="0"/>
            </a:endParaRPr>
          </a:p>
          <a:p>
            <a:pPr algn="just" eaLnBrk="0" fontAlgn="base" hangingPunct="0">
              <a:spcBef>
                <a:spcPct val="0"/>
              </a:spcBef>
              <a:spcAft>
                <a:spcPct val="0"/>
              </a:spcAft>
              <a:tabLst>
                <a:tab pos="228600" algn="l"/>
                <a:tab pos="449263" algn="l"/>
              </a:tabLst>
            </a:pPr>
            <a:r>
              <a:rPr lang="en-US" altLang="bg-BG" sz="1600" b="1" dirty="0">
                <a:solidFill>
                  <a:srgbClr val="126CBE"/>
                </a:solidFill>
                <a:latin typeface="Calibri" pitchFamily="34" charset="0"/>
              </a:rPr>
              <a:t>Requested budget: </a:t>
            </a:r>
            <a:r>
              <a:rPr lang="en-US" altLang="bg-BG" sz="1600" b="1" dirty="0" smtClean="0">
                <a:solidFill>
                  <a:srgbClr val="126CBE"/>
                </a:solidFill>
                <a:latin typeface="Calibri" pitchFamily="34" charset="0"/>
              </a:rPr>
              <a:t>579 710, 87 Euro                                                          </a:t>
            </a:r>
            <a:r>
              <a:rPr lang="en-US" altLang="bg-BG" sz="1600" b="1" dirty="0">
                <a:solidFill>
                  <a:srgbClr val="126CBE"/>
                </a:solidFill>
                <a:latin typeface="Calibri" pitchFamily="34" charset="0"/>
              </a:rPr>
              <a:t>Total average score: </a:t>
            </a:r>
            <a:r>
              <a:rPr lang="en-US" altLang="bg-BG" sz="1600" b="1" dirty="0" smtClean="0">
                <a:solidFill>
                  <a:srgbClr val="126CBE"/>
                </a:solidFill>
                <a:latin typeface="Calibri" pitchFamily="34" charset="0"/>
              </a:rPr>
              <a:t>96,00</a:t>
            </a:r>
            <a:endParaRPr lang="en-US" altLang="bg-BG" sz="1600" b="1" dirty="0">
              <a:solidFill>
                <a:srgbClr val="126CBE"/>
              </a:solidFill>
              <a:latin typeface="Calibri" pitchFamily="34" charset="0"/>
            </a:endParaRPr>
          </a:p>
        </p:txBody>
      </p:sp>
    </p:spTree>
    <p:extLst>
      <p:ext uri="{BB962C8B-B14F-4D97-AF65-F5344CB8AC3E}">
        <p14:creationId xmlns:p14="http://schemas.microsoft.com/office/powerpoint/2010/main" val="582967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1680" y="571605"/>
            <a:ext cx="4176380" cy="651778"/>
          </a:xfrm>
        </p:spPr>
        <p:txBody>
          <a:bodyPr>
            <a:normAutofit/>
          </a:bodyPr>
          <a:lstStyle/>
          <a:p>
            <a:r>
              <a:rPr lang="en-US" sz="3200" b="1" dirty="0"/>
              <a:t>Specific </a:t>
            </a:r>
            <a:r>
              <a:rPr lang="en-US" sz="3200" b="1" dirty="0" smtClean="0"/>
              <a:t>Objective 1.1</a:t>
            </a:r>
            <a:endParaRPr lang="en-US" sz="3200" dirty="0"/>
          </a:p>
        </p:txBody>
      </p:sp>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2132856"/>
            <a:ext cx="8640960" cy="4355038"/>
          </a:xfrm>
          <a:prstGeom prst="rect">
            <a:avLst/>
          </a:prstGeom>
        </p:spPr>
        <p:txBody>
          <a:bodyPr wrap="square">
            <a:spAutoFit/>
          </a:bodyPr>
          <a:lstStyle/>
          <a:p>
            <a:pPr algn="just" eaLnBrk="0" fontAlgn="base" hangingPunct="0">
              <a:spcBef>
                <a:spcPct val="0"/>
              </a:spcBef>
              <a:spcAft>
                <a:spcPct val="0"/>
              </a:spcAft>
              <a:tabLst>
                <a:tab pos="228600" algn="l"/>
                <a:tab pos="449263" algn="l"/>
              </a:tabLst>
            </a:pPr>
            <a:endParaRPr lang="en-GB" sz="2000" b="1" dirty="0" smtClean="0">
              <a:solidFill>
                <a:srgbClr val="0070C0"/>
              </a:solidFill>
            </a:endParaRPr>
          </a:p>
          <a:p>
            <a:pPr algn="just" eaLnBrk="0" fontAlgn="base" hangingPunct="0">
              <a:spcBef>
                <a:spcPct val="0"/>
              </a:spcBef>
              <a:spcAft>
                <a:spcPct val="0"/>
              </a:spcAft>
              <a:tabLst>
                <a:tab pos="228600" algn="l"/>
                <a:tab pos="449263" algn="l"/>
              </a:tabLst>
            </a:pPr>
            <a:r>
              <a:rPr lang="en-GB" sz="2000" b="1" dirty="0" smtClean="0">
                <a:solidFill>
                  <a:srgbClr val="0070C0"/>
                </a:solidFill>
              </a:rPr>
              <a:t>Reference No</a:t>
            </a:r>
            <a:r>
              <a:rPr lang="en-GB" sz="2000" b="1" dirty="0">
                <a:solidFill>
                  <a:srgbClr val="0070C0"/>
                </a:solidFill>
              </a:rPr>
              <a:t>: </a:t>
            </a:r>
            <a:r>
              <a:rPr lang="en-GB" sz="2000" b="1" dirty="0" smtClean="0">
                <a:solidFill>
                  <a:srgbClr val="0070C0"/>
                </a:solidFill>
              </a:rPr>
              <a:t>CB007.1.11.124</a:t>
            </a:r>
          </a:p>
          <a:p>
            <a:pPr algn="just" eaLnBrk="0" fontAlgn="base" hangingPunct="0">
              <a:spcBef>
                <a:spcPct val="0"/>
              </a:spcBef>
              <a:spcAft>
                <a:spcPct val="0"/>
              </a:spcAft>
              <a:tabLst>
                <a:tab pos="228600" algn="l"/>
                <a:tab pos="449263" algn="l"/>
              </a:tabLst>
            </a:pPr>
            <a:r>
              <a:rPr lang="en-US" altLang="bg-BG" sz="2000" b="1" dirty="0" smtClean="0">
                <a:solidFill>
                  <a:srgbClr val="0070C0"/>
                </a:solidFill>
              </a:rPr>
              <a:t>Title</a:t>
            </a:r>
            <a:r>
              <a:rPr lang="en-US" altLang="bg-BG" sz="2000" b="1" dirty="0">
                <a:solidFill>
                  <a:srgbClr val="0070C0"/>
                </a:solidFill>
              </a:rPr>
              <a:t>: </a:t>
            </a:r>
            <a:r>
              <a:rPr lang="en-US" altLang="bg-BG" sz="2000" b="1" u="sng" dirty="0">
                <a:solidFill>
                  <a:srgbClr val="0070C0"/>
                </a:solidFill>
              </a:rPr>
              <a:t>“Conservation, revitalization and exhibition of Early Christian basilica and medieval fortress in cross border region”</a:t>
            </a:r>
            <a:endParaRPr lang="en-US" altLang="bg-BG" sz="2000" b="1" u="sng" dirty="0" smtClean="0">
              <a:solidFill>
                <a:srgbClr val="0070C0"/>
              </a:solidFill>
            </a:endParaRP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a:solidFill>
                  <a:srgbClr val="0070C0"/>
                </a:solidFill>
              </a:rPr>
              <a:t>Brief description: </a:t>
            </a:r>
            <a:r>
              <a:rPr lang="en-US" altLang="bg-BG" sz="1700" dirty="0">
                <a:solidFill>
                  <a:srgbClr val="0070C0"/>
                </a:solidFill>
              </a:rPr>
              <a:t>The project is focused on improvement of the </a:t>
            </a:r>
            <a:r>
              <a:rPr lang="en-US" altLang="bg-BG" sz="1700" dirty="0" smtClean="0">
                <a:solidFill>
                  <a:srgbClr val="0070C0"/>
                </a:solidFill>
              </a:rPr>
              <a:t>tourism </a:t>
            </a:r>
            <a:r>
              <a:rPr lang="en-US" altLang="bg-BG" sz="1700" dirty="0">
                <a:solidFill>
                  <a:srgbClr val="0070C0"/>
                </a:solidFill>
              </a:rPr>
              <a:t>attractiveness in the </a:t>
            </a:r>
            <a:r>
              <a:rPr lang="en-US" altLang="bg-BG" sz="1700" dirty="0" smtClean="0">
                <a:solidFill>
                  <a:srgbClr val="0070C0"/>
                </a:solidFill>
              </a:rPr>
              <a:t>cross - </a:t>
            </a:r>
            <a:r>
              <a:rPr lang="en-US" altLang="bg-BG" sz="1700" dirty="0">
                <a:solidFill>
                  <a:srgbClr val="0070C0"/>
                </a:solidFill>
              </a:rPr>
              <a:t>border region </a:t>
            </a:r>
            <a:r>
              <a:rPr lang="en-US" altLang="bg-BG" sz="1700" dirty="0" smtClean="0">
                <a:solidFill>
                  <a:srgbClr val="0070C0"/>
                </a:solidFill>
              </a:rPr>
              <a:t>through restoration</a:t>
            </a:r>
            <a:r>
              <a:rPr lang="en-US" sz="1700" dirty="0" smtClean="0">
                <a:solidFill>
                  <a:srgbClr val="0070C0"/>
                </a:solidFill>
              </a:rPr>
              <a:t> of the r</a:t>
            </a:r>
            <a:r>
              <a:rPr lang="it-IT" sz="1700" dirty="0">
                <a:solidFill>
                  <a:srgbClr val="0070C0"/>
                </a:solidFill>
              </a:rPr>
              <a:t>oman complex Castra ad Montenesium in Montana</a:t>
            </a:r>
            <a:r>
              <a:rPr lang="en-US" sz="1700" dirty="0">
                <a:solidFill>
                  <a:srgbClr val="0070C0"/>
                </a:solidFill>
              </a:rPr>
              <a:t>, reconstruction of the fortress "Kale“ in </a:t>
            </a:r>
            <a:r>
              <a:rPr lang="en-US" sz="1700" dirty="0" smtClean="0">
                <a:solidFill>
                  <a:srgbClr val="0070C0"/>
                </a:solidFill>
              </a:rPr>
              <a:t>Pirot</a:t>
            </a:r>
            <a:r>
              <a:rPr lang="en-US" sz="1700" dirty="0">
                <a:solidFill>
                  <a:srgbClr val="0070C0"/>
                </a:solidFill>
              </a:rPr>
              <a:t>,</a:t>
            </a:r>
            <a:r>
              <a:rPr lang="en-US" sz="1700" dirty="0" smtClean="0">
                <a:solidFill>
                  <a:srgbClr val="0070C0"/>
                </a:solidFill>
              </a:rPr>
              <a:t> </a:t>
            </a:r>
            <a:r>
              <a:rPr lang="en-US" sz="1700" dirty="0">
                <a:solidFill>
                  <a:srgbClr val="0070C0"/>
                </a:solidFill>
              </a:rPr>
              <a:t>elaboration of </a:t>
            </a:r>
            <a:r>
              <a:rPr lang="en-US" sz="1700" dirty="0" smtClean="0">
                <a:solidFill>
                  <a:srgbClr val="0070C0"/>
                </a:solidFill>
              </a:rPr>
              <a:t>a common </a:t>
            </a:r>
            <a:r>
              <a:rPr lang="en-US" sz="1700" dirty="0">
                <a:solidFill>
                  <a:srgbClr val="0070C0"/>
                </a:solidFill>
              </a:rPr>
              <a:t>tourist guide with </a:t>
            </a:r>
            <a:r>
              <a:rPr lang="en-US" sz="1700" dirty="0" smtClean="0">
                <a:solidFill>
                  <a:srgbClr val="0070C0"/>
                </a:solidFill>
              </a:rPr>
              <a:t>photos </a:t>
            </a:r>
            <a:r>
              <a:rPr lang="en-US" sz="1700" dirty="0">
                <a:solidFill>
                  <a:srgbClr val="0070C0"/>
                </a:solidFill>
              </a:rPr>
              <a:t>of </a:t>
            </a:r>
            <a:r>
              <a:rPr lang="en-US" sz="1700" dirty="0" smtClean="0">
                <a:solidFill>
                  <a:srgbClr val="0070C0"/>
                </a:solidFill>
              </a:rPr>
              <a:t>the two fortresses and a </a:t>
            </a:r>
            <a:r>
              <a:rPr lang="en-US" sz="1700" dirty="0">
                <a:solidFill>
                  <a:srgbClr val="0070C0"/>
                </a:solidFill>
              </a:rPr>
              <a:t>3D model of </a:t>
            </a:r>
            <a:r>
              <a:rPr lang="en-US" sz="1700" dirty="0" smtClean="0">
                <a:solidFill>
                  <a:srgbClr val="0070C0"/>
                </a:solidFill>
              </a:rPr>
              <a:t>the </a:t>
            </a:r>
            <a:r>
              <a:rPr lang="en-US" sz="1700" dirty="0">
                <a:solidFill>
                  <a:srgbClr val="0070C0"/>
                </a:solidFill>
              </a:rPr>
              <a:t>fortress in Pirot, including a virtual 360 degree </a:t>
            </a:r>
            <a:r>
              <a:rPr lang="en-US" sz="1700" dirty="0" smtClean="0">
                <a:solidFill>
                  <a:srgbClr val="0070C0"/>
                </a:solidFill>
              </a:rPr>
              <a:t>tour as well.</a:t>
            </a:r>
            <a:endParaRPr lang="en-US" sz="1700" dirty="0">
              <a:solidFill>
                <a:srgbClr val="0070C0"/>
              </a:solidFill>
            </a:endParaRPr>
          </a:p>
          <a:p>
            <a:pPr algn="just" eaLnBrk="0" fontAlgn="base" hangingPunct="0">
              <a:spcBef>
                <a:spcPct val="0"/>
              </a:spcBef>
              <a:spcAft>
                <a:spcPct val="0"/>
              </a:spcAft>
              <a:tabLst>
                <a:tab pos="228600" algn="l"/>
                <a:tab pos="449263" algn="l"/>
              </a:tabLst>
            </a:pPr>
            <a:endParaRPr lang="en-US" altLang="bg-BG" sz="1600" b="1" dirty="0" smtClean="0">
              <a:solidFill>
                <a:srgbClr val="126CBE"/>
              </a:solidFill>
              <a:latin typeface="Calibri" pitchFamily="34" charset="0"/>
            </a:endParaRPr>
          </a:p>
          <a:p>
            <a:pPr algn="just" eaLnBrk="0" fontAlgn="base" hangingPunct="0">
              <a:spcBef>
                <a:spcPct val="0"/>
              </a:spcBef>
              <a:spcAft>
                <a:spcPct val="0"/>
              </a:spcAft>
              <a:tabLst>
                <a:tab pos="228600" algn="l"/>
                <a:tab pos="449263" algn="l"/>
              </a:tabLst>
            </a:pPr>
            <a:r>
              <a:rPr lang="en-US" altLang="bg-BG" sz="1600" b="1" dirty="0" smtClean="0">
                <a:solidFill>
                  <a:srgbClr val="126CBE"/>
                </a:solidFill>
                <a:latin typeface="Calibri" pitchFamily="34" charset="0"/>
              </a:rPr>
              <a:t>Partners</a:t>
            </a:r>
            <a:r>
              <a:rPr lang="en-US" altLang="bg-BG" sz="1600" b="1" dirty="0">
                <a:solidFill>
                  <a:srgbClr val="126CBE"/>
                </a:solidFill>
                <a:latin typeface="Calibri" pitchFamily="34" charset="0"/>
              </a:rPr>
              <a:t>: </a:t>
            </a:r>
          </a:p>
          <a:p>
            <a:pPr algn="just" eaLnBrk="0" fontAlgn="base" hangingPunct="0">
              <a:spcBef>
                <a:spcPct val="0"/>
              </a:spcBef>
              <a:spcAft>
                <a:spcPct val="0"/>
              </a:spcAft>
              <a:tabLst>
                <a:tab pos="228600" algn="l"/>
                <a:tab pos="449263" algn="l"/>
              </a:tabLst>
            </a:pPr>
            <a:r>
              <a:rPr lang="en-US" altLang="bg-BG" sz="1600" b="1" dirty="0">
                <a:solidFill>
                  <a:srgbClr val="126CBE"/>
                </a:solidFill>
                <a:latin typeface="Calibri" pitchFamily="34" charset="0"/>
              </a:rPr>
              <a:t>LP -  	</a:t>
            </a:r>
            <a:r>
              <a:rPr lang="en-US" sz="1600" b="1" dirty="0">
                <a:solidFill>
                  <a:srgbClr val="126CBE"/>
                </a:solidFill>
                <a:latin typeface="Calibri" pitchFamily="34" charset="0"/>
              </a:rPr>
              <a:t>Municipality of Pirot</a:t>
            </a:r>
            <a:endParaRPr lang="en-US" altLang="bg-BG" sz="1600" b="1" dirty="0">
              <a:solidFill>
                <a:srgbClr val="126CBE"/>
              </a:solidFill>
              <a:latin typeface="Calibri" pitchFamily="34" charset="0"/>
            </a:endParaRPr>
          </a:p>
          <a:p>
            <a:pPr algn="just" eaLnBrk="0" fontAlgn="base" hangingPunct="0">
              <a:spcBef>
                <a:spcPct val="0"/>
              </a:spcBef>
              <a:spcAft>
                <a:spcPct val="0"/>
              </a:spcAft>
              <a:tabLst>
                <a:tab pos="228600" algn="l"/>
                <a:tab pos="449263" algn="l"/>
              </a:tabLst>
            </a:pPr>
            <a:r>
              <a:rPr lang="en-US" altLang="bg-BG" sz="1600" b="1" dirty="0">
                <a:solidFill>
                  <a:srgbClr val="126CBE"/>
                </a:solidFill>
                <a:latin typeface="Calibri" pitchFamily="34" charset="0"/>
              </a:rPr>
              <a:t>PP2 </a:t>
            </a:r>
            <a:r>
              <a:rPr lang="en-US" altLang="bg-BG" sz="1600" b="1" dirty="0" smtClean="0">
                <a:solidFill>
                  <a:srgbClr val="126CBE"/>
                </a:solidFill>
                <a:latin typeface="Calibri" pitchFamily="34" charset="0"/>
              </a:rPr>
              <a:t>-</a:t>
            </a:r>
            <a:r>
              <a:rPr lang="bg-BG" altLang="bg-BG" sz="1600" b="1" dirty="0" smtClean="0">
                <a:solidFill>
                  <a:srgbClr val="126CBE"/>
                </a:solidFill>
                <a:latin typeface="Calibri" pitchFamily="34" charset="0"/>
              </a:rPr>
              <a:t> </a:t>
            </a:r>
            <a:r>
              <a:rPr lang="en-US" altLang="bg-BG" sz="1600" b="1" dirty="0" smtClean="0">
                <a:solidFill>
                  <a:srgbClr val="126CBE"/>
                </a:solidFill>
                <a:latin typeface="Calibri" pitchFamily="34" charset="0"/>
              </a:rPr>
              <a:t>Municipality </a:t>
            </a:r>
            <a:r>
              <a:rPr lang="en-US" altLang="bg-BG" sz="1600" b="1" dirty="0">
                <a:solidFill>
                  <a:srgbClr val="126CBE"/>
                </a:solidFill>
                <a:latin typeface="Calibri" pitchFamily="34" charset="0"/>
              </a:rPr>
              <a:t>of Montana</a:t>
            </a:r>
          </a:p>
          <a:p>
            <a:pPr algn="just" eaLnBrk="0" fontAlgn="base" hangingPunct="0">
              <a:spcBef>
                <a:spcPct val="0"/>
              </a:spcBef>
              <a:spcAft>
                <a:spcPct val="0"/>
              </a:spcAft>
              <a:tabLst>
                <a:tab pos="228600" algn="l"/>
                <a:tab pos="449263" algn="l"/>
              </a:tabLst>
            </a:pPr>
            <a:endParaRPr lang="en-US" altLang="bg-BG" sz="1600" dirty="0">
              <a:solidFill>
                <a:srgbClr val="126CBE"/>
              </a:solidFill>
              <a:latin typeface="Calibri" pitchFamily="34" charset="0"/>
            </a:endParaRPr>
          </a:p>
          <a:p>
            <a:pPr algn="just" eaLnBrk="0" fontAlgn="base" hangingPunct="0">
              <a:spcBef>
                <a:spcPct val="0"/>
              </a:spcBef>
              <a:spcAft>
                <a:spcPct val="0"/>
              </a:spcAft>
              <a:tabLst>
                <a:tab pos="228600" algn="l"/>
                <a:tab pos="449263" algn="l"/>
              </a:tabLst>
            </a:pPr>
            <a:r>
              <a:rPr lang="en-US" altLang="bg-BG" sz="1600" b="1" dirty="0">
                <a:solidFill>
                  <a:srgbClr val="126CBE"/>
                </a:solidFill>
                <a:latin typeface="Calibri" pitchFamily="34" charset="0"/>
              </a:rPr>
              <a:t>Requested budget: </a:t>
            </a:r>
            <a:r>
              <a:rPr lang="en-US" altLang="bg-BG" sz="1600" b="1" dirty="0" smtClean="0">
                <a:solidFill>
                  <a:srgbClr val="126CBE"/>
                </a:solidFill>
                <a:latin typeface="Calibri" pitchFamily="34" charset="0"/>
              </a:rPr>
              <a:t>599 916,17 Euro                                                          </a:t>
            </a:r>
            <a:r>
              <a:rPr lang="en-US" altLang="bg-BG" sz="1600" b="1" dirty="0">
                <a:solidFill>
                  <a:srgbClr val="126CBE"/>
                </a:solidFill>
                <a:latin typeface="Calibri" pitchFamily="34" charset="0"/>
              </a:rPr>
              <a:t>Total average score: </a:t>
            </a:r>
            <a:r>
              <a:rPr lang="en-US" altLang="bg-BG" sz="1600" b="1" dirty="0" smtClean="0">
                <a:solidFill>
                  <a:srgbClr val="126CBE"/>
                </a:solidFill>
                <a:latin typeface="Calibri" pitchFamily="34" charset="0"/>
              </a:rPr>
              <a:t>95,00</a:t>
            </a:r>
            <a:endParaRPr lang="en-US" altLang="bg-BG" sz="1600" b="1" dirty="0">
              <a:solidFill>
                <a:srgbClr val="126CBE"/>
              </a:solidFill>
              <a:latin typeface="Calibri" pitchFamily="34" charset="0"/>
            </a:endParaRPr>
          </a:p>
        </p:txBody>
      </p:sp>
    </p:spTree>
    <p:extLst>
      <p:ext uri="{BB962C8B-B14F-4D97-AF65-F5344CB8AC3E}">
        <p14:creationId xmlns:p14="http://schemas.microsoft.com/office/powerpoint/2010/main" val="628223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1680" y="571605"/>
            <a:ext cx="4176380" cy="651778"/>
          </a:xfrm>
        </p:spPr>
        <p:txBody>
          <a:bodyPr>
            <a:normAutofit/>
          </a:bodyPr>
          <a:lstStyle/>
          <a:p>
            <a:r>
              <a:rPr lang="en-US" sz="3200" b="1" dirty="0"/>
              <a:t>Specific </a:t>
            </a:r>
            <a:r>
              <a:rPr lang="en-US" sz="3200" b="1" dirty="0" smtClean="0"/>
              <a:t>Objective 1.2</a:t>
            </a:r>
            <a:endParaRPr lang="en-US" sz="3200" dirty="0"/>
          </a:p>
        </p:txBody>
      </p:sp>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2093361"/>
            <a:ext cx="8640960" cy="4431983"/>
          </a:xfrm>
          <a:prstGeom prst="rect">
            <a:avLst/>
          </a:prstGeom>
        </p:spPr>
        <p:txBody>
          <a:bodyPr wrap="square">
            <a:spAutoFit/>
          </a:bodyPr>
          <a:lstStyle/>
          <a:p>
            <a:pPr algn="just" eaLnBrk="0" fontAlgn="base" hangingPunct="0">
              <a:spcBef>
                <a:spcPct val="0"/>
              </a:spcBef>
              <a:spcAft>
                <a:spcPct val="0"/>
              </a:spcAft>
              <a:tabLst>
                <a:tab pos="228600" algn="l"/>
                <a:tab pos="449263" algn="l"/>
              </a:tabLst>
            </a:pPr>
            <a:endParaRPr lang="en-GB" sz="2000" b="1" dirty="0" smtClean="0">
              <a:solidFill>
                <a:srgbClr val="0070C0"/>
              </a:solidFill>
            </a:endParaRPr>
          </a:p>
          <a:p>
            <a:pPr algn="just" eaLnBrk="0" fontAlgn="base" hangingPunct="0">
              <a:spcBef>
                <a:spcPct val="0"/>
              </a:spcBef>
              <a:spcAft>
                <a:spcPct val="0"/>
              </a:spcAft>
              <a:tabLst>
                <a:tab pos="228600" algn="l"/>
                <a:tab pos="449263" algn="l"/>
              </a:tabLst>
            </a:pPr>
            <a:r>
              <a:rPr lang="en-GB" sz="2000" b="1" dirty="0" smtClean="0">
                <a:solidFill>
                  <a:srgbClr val="0070C0"/>
                </a:solidFill>
              </a:rPr>
              <a:t>Reference No</a:t>
            </a:r>
            <a:r>
              <a:rPr lang="en-GB" sz="2000" b="1" dirty="0">
                <a:solidFill>
                  <a:srgbClr val="0070C0"/>
                </a:solidFill>
              </a:rPr>
              <a:t>: </a:t>
            </a:r>
            <a:r>
              <a:rPr lang="en-GB" sz="2000" b="1" dirty="0" smtClean="0">
                <a:solidFill>
                  <a:srgbClr val="0070C0"/>
                </a:solidFill>
              </a:rPr>
              <a:t>CB007.1.12.174</a:t>
            </a:r>
          </a:p>
          <a:p>
            <a:pPr algn="just" eaLnBrk="0" fontAlgn="base" hangingPunct="0">
              <a:spcBef>
                <a:spcPct val="0"/>
              </a:spcBef>
              <a:spcAft>
                <a:spcPct val="0"/>
              </a:spcAft>
              <a:tabLst>
                <a:tab pos="228600" algn="l"/>
                <a:tab pos="449263" algn="l"/>
              </a:tabLst>
            </a:pPr>
            <a:r>
              <a:rPr lang="en-US" altLang="bg-BG" sz="2000" b="1" dirty="0" smtClean="0">
                <a:solidFill>
                  <a:srgbClr val="0070C0"/>
                </a:solidFill>
              </a:rPr>
              <a:t>Title: </a:t>
            </a:r>
            <a:r>
              <a:rPr lang="en-US" altLang="bg-BG" sz="2000" b="1" u="sng" dirty="0">
                <a:solidFill>
                  <a:srgbClr val="0070C0"/>
                </a:solidFill>
              </a:rPr>
              <a:t>“Bulgarian-Serbian </a:t>
            </a:r>
            <a:r>
              <a:rPr lang="en-US" altLang="bg-BG" sz="2000" b="1" u="sng" dirty="0" smtClean="0">
                <a:solidFill>
                  <a:srgbClr val="0070C0"/>
                </a:solidFill>
              </a:rPr>
              <a:t>Gourmet Train</a:t>
            </a:r>
            <a:r>
              <a:rPr lang="en-US" altLang="bg-BG" sz="2000" b="1" u="sng" dirty="0">
                <a:solidFill>
                  <a:srgbClr val="0070C0"/>
                </a:solidFill>
              </a:rPr>
              <a:t>”</a:t>
            </a:r>
            <a:endParaRPr lang="en-US" altLang="bg-BG" sz="2000" b="1" u="sng" dirty="0" smtClean="0">
              <a:solidFill>
                <a:srgbClr val="0070C0"/>
              </a:solidFill>
            </a:endParaRP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a:solidFill>
                  <a:srgbClr val="0070C0"/>
                </a:solidFill>
              </a:rPr>
              <a:t>Brief description</a:t>
            </a:r>
            <a:r>
              <a:rPr lang="en-US" altLang="bg-BG" sz="1700" b="1" dirty="0" smtClean="0">
                <a:solidFill>
                  <a:srgbClr val="0070C0"/>
                </a:solidFill>
              </a:rPr>
              <a:t>: </a:t>
            </a:r>
            <a:r>
              <a:rPr lang="en-US" altLang="bg-BG" sz="1500" dirty="0" smtClean="0">
                <a:solidFill>
                  <a:srgbClr val="0070C0"/>
                </a:solidFill>
              </a:rPr>
              <a:t>The project goals are establishment </a:t>
            </a:r>
            <a:r>
              <a:rPr lang="en-US" altLang="bg-BG" sz="1500" dirty="0">
                <a:solidFill>
                  <a:srgbClr val="0070C0"/>
                </a:solidFill>
              </a:rPr>
              <a:t>of Bulgarian-Serbian Gastro Club; </a:t>
            </a:r>
            <a:r>
              <a:rPr lang="en-US" altLang="bg-BG" sz="1500" dirty="0" smtClean="0">
                <a:solidFill>
                  <a:srgbClr val="0070C0"/>
                </a:solidFill>
              </a:rPr>
              <a:t>registration </a:t>
            </a:r>
            <a:r>
              <a:rPr lang="en-US" altLang="bg-BG" sz="1500" dirty="0">
                <a:solidFill>
                  <a:srgbClr val="0070C0"/>
                </a:solidFill>
              </a:rPr>
              <a:t>of International Certification Trademark for </a:t>
            </a:r>
            <a:r>
              <a:rPr lang="en-US" altLang="bg-BG" sz="1500" dirty="0" smtClean="0">
                <a:solidFill>
                  <a:srgbClr val="0070C0"/>
                </a:solidFill>
              </a:rPr>
              <a:t>gastronomic </a:t>
            </a:r>
            <a:r>
              <a:rPr lang="en-US" altLang="bg-BG" sz="1500" dirty="0">
                <a:solidFill>
                  <a:srgbClr val="0070C0"/>
                </a:solidFill>
              </a:rPr>
              <a:t>products (Leskovac grill in Serbia and Neolithic </a:t>
            </a:r>
            <a:r>
              <a:rPr lang="en-US" altLang="bg-BG" sz="1500" dirty="0" smtClean="0">
                <a:solidFill>
                  <a:srgbClr val="0070C0"/>
                </a:solidFill>
              </a:rPr>
              <a:t>bread in </a:t>
            </a:r>
            <a:r>
              <a:rPr lang="en-US" altLang="bg-BG" sz="1500" dirty="0">
                <a:solidFill>
                  <a:srgbClr val="0070C0"/>
                </a:solidFill>
              </a:rPr>
              <a:t>Bulgaria), </a:t>
            </a:r>
            <a:r>
              <a:rPr lang="en-US" altLang="bg-BG" sz="1500" dirty="0" smtClean="0">
                <a:solidFill>
                  <a:srgbClr val="0070C0"/>
                </a:solidFill>
              </a:rPr>
              <a:t>organization </a:t>
            </a:r>
            <a:r>
              <a:rPr lang="en-US" altLang="bg-BG" sz="1500" dirty="0">
                <a:solidFill>
                  <a:srgbClr val="0070C0"/>
                </a:solidFill>
              </a:rPr>
              <a:t>of 4 </a:t>
            </a:r>
            <a:r>
              <a:rPr lang="en-US" altLang="bg-BG" sz="1500" dirty="0" smtClean="0">
                <a:solidFill>
                  <a:srgbClr val="0070C0"/>
                </a:solidFill>
              </a:rPr>
              <a:t>gastro tourism forums, supply of kitchen equipment for the </a:t>
            </a:r>
            <a:r>
              <a:rPr lang="en-US" altLang="bg-BG" sz="1500" dirty="0">
                <a:solidFill>
                  <a:srgbClr val="0070C0"/>
                </a:solidFill>
              </a:rPr>
              <a:t>vocational </a:t>
            </a:r>
            <a:r>
              <a:rPr lang="en-US" altLang="bg-BG" sz="1500" dirty="0" smtClean="0">
                <a:solidFill>
                  <a:srgbClr val="0070C0"/>
                </a:solidFill>
              </a:rPr>
              <a:t>schools in Bulgaria and Serbia, conducting of seminar </a:t>
            </a:r>
            <a:r>
              <a:rPr lang="en-US" altLang="bg-BG" sz="1500" dirty="0">
                <a:solidFill>
                  <a:srgbClr val="0070C0"/>
                </a:solidFill>
              </a:rPr>
              <a:t>for culinary arts students </a:t>
            </a:r>
            <a:r>
              <a:rPr lang="en-US" altLang="bg-BG" sz="1500" dirty="0" smtClean="0">
                <a:solidFill>
                  <a:srgbClr val="0070C0"/>
                </a:solidFill>
              </a:rPr>
              <a:t>for </a:t>
            </a:r>
            <a:r>
              <a:rPr lang="en-US" altLang="bg-BG" sz="1500" dirty="0">
                <a:solidFill>
                  <a:srgbClr val="0070C0"/>
                </a:solidFill>
              </a:rPr>
              <a:t>preparing traditional Bulgarian and Serbian </a:t>
            </a:r>
            <a:r>
              <a:rPr lang="en-US" altLang="bg-BG" sz="1500" dirty="0" smtClean="0">
                <a:solidFill>
                  <a:srgbClr val="0070C0"/>
                </a:solidFill>
              </a:rPr>
              <a:t>food and  training seminars for </a:t>
            </a:r>
            <a:r>
              <a:rPr lang="en-US" sz="1500" dirty="0">
                <a:solidFill>
                  <a:srgbClr val="0070C0"/>
                </a:solidFill>
              </a:rPr>
              <a:t>professional </a:t>
            </a:r>
            <a:r>
              <a:rPr lang="en-US" sz="1500" dirty="0" smtClean="0">
                <a:solidFill>
                  <a:srgbClr val="0070C0"/>
                </a:solidFill>
              </a:rPr>
              <a:t>chefs.</a:t>
            </a:r>
            <a:endParaRPr lang="en-US" altLang="bg-BG" sz="1500" dirty="0">
              <a:solidFill>
                <a:srgbClr val="0070C0"/>
              </a:solidFill>
            </a:endParaRPr>
          </a:p>
          <a:p>
            <a:pPr algn="just" eaLnBrk="0" fontAlgn="base" hangingPunct="0">
              <a:spcBef>
                <a:spcPct val="0"/>
              </a:spcBef>
              <a:spcAft>
                <a:spcPct val="0"/>
              </a:spcAft>
              <a:tabLst>
                <a:tab pos="228600" algn="l"/>
                <a:tab pos="449263" algn="l"/>
              </a:tabLst>
            </a:pPr>
            <a:endParaRPr lang="en-US" altLang="bg-BG" sz="1600" b="1" dirty="0" smtClean="0">
              <a:solidFill>
                <a:srgbClr val="126CBE"/>
              </a:solidFill>
              <a:latin typeface="Calibri" pitchFamily="34" charset="0"/>
            </a:endParaRPr>
          </a:p>
          <a:p>
            <a:pPr algn="just" eaLnBrk="0" fontAlgn="base" hangingPunct="0">
              <a:spcBef>
                <a:spcPct val="0"/>
              </a:spcBef>
              <a:spcAft>
                <a:spcPct val="0"/>
              </a:spcAft>
              <a:tabLst>
                <a:tab pos="228600" algn="l"/>
                <a:tab pos="449263" algn="l"/>
              </a:tabLst>
            </a:pPr>
            <a:r>
              <a:rPr lang="en-US" altLang="bg-BG" sz="1600" b="1" dirty="0" smtClean="0">
                <a:solidFill>
                  <a:srgbClr val="126CBE"/>
                </a:solidFill>
                <a:latin typeface="Calibri" pitchFamily="34" charset="0"/>
              </a:rPr>
              <a:t>Partners</a:t>
            </a:r>
            <a:r>
              <a:rPr lang="en-US" altLang="bg-BG" sz="1600" b="1" dirty="0">
                <a:solidFill>
                  <a:srgbClr val="126CBE"/>
                </a:solidFill>
                <a:latin typeface="Calibri" pitchFamily="34" charset="0"/>
              </a:rPr>
              <a:t>: </a:t>
            </a:r>
          </a:p>
          <a:p>
            <a:pPr algn="just" eaLnBrk="0" fontAlgn="base" hangingPunct="0">
              <a:spcBef>
                <a:spcPct val="0"/>
              </a:spcBef>
              <a:spcAft>
                <a:spcPct val="0"/>
              </a:spcAft>
              <a:tabLst>
                <a:tab pos="228600" algn="l"/>
                <a:tab pos="449263" algn="l"/>
              </a:tabLst>
            </a:pPr>
            <a:r>
              <a:rPr lang="en-US" altLang="bg-BG" sz="1600" b="1" dirty="0">
                <a:solidFill>
                  <a:srgbClr val="126CBE"/>
                </a:solidFill>
                <a:latin typeface="Calibri" pitchFamily="34" charset="0"/>
              </a:rPr>
              <a:t>LP -  	</a:t>
            </a:r>
            <a:r>
              <a:rPr lang="en-US" altLang="bg-BG" sz="1600" b="1" dirty="0" smtClean="0">
                <a:solidFill>
                  <a:srgbClr val="126CBE"/>
                </a:solidFill>
                <a:latin typeface="Calibri" pitchFamily="34" charset="0"/>
              </a:rPr>
              <a:t> </a:t>
            </a:r>
            <a:r>
              <a:rPr lang="en-US" sz="1600" b="1" dirty="0" smtClean="0">
                <a:solidFill>
                  <a:srgbClr val="126CBE"/>
                </a:solidFill>
                <a:latin typeface="Calibri" pitchFamily="34" charset="0"/>
              </a:rPr>
              <a:t>Regional </a:t>
            </a:r>
            <a:r>
              <a:rPr lang="en-US" sz="1600" b="1" dirty="0">
                <a:solidFill>
                  <a:srgbClr val="126CBE"/>
                </a:solidFill>
                <a:latin typeface="Calibri" pitchFamily="34" charset="0"/>
              </a:rPr>
              <a:t>Chamber of Commerce and Industry </a:t>
            </a:r>
            <a:r>
              <a:rPr lang="en-US" sz="1600" b="1" dirty="0" smtClean="0">
                <a:solidFill>
                  <a:srgbClr val="126CBE"/>
                </a:solidFill>
                <a:latin typeface="Calibri" pitchFamily="34" charset="0"/>
              </a:rPr>
              <a:t>Leskovac</a:t>
            </a:r>
          </a:p>
          <a:p>
            <a:pPr algn="just" eaLnBrk="0" fontAlgn="base" hangingPunct="0">
              <a:spcBef>
                <a:spcPct val="0"/>
              </a:spcBef>
              <a:spcAft>
                <a:spcPct val="0"/>
              </a:spcAft>
              <a:tabLst>
                <a:tab pos="228600" algn="l"/>
                <a:tab pos="449263" algn="l"/>
              </a:tabLst>
            </a:pPr>
            <a:r>
              <a:rPr lang="en-US" altLang="bg-BG" sz="1600" b="1" dirty="0" smtClean="0">
                <a:solidFill>
                  <a:srgbClr val="126CBE"/>
                </a:solidFill>
                <a:latin typeface="Calibri" pitchFamily="34" charset="0"/>
              </a:rPr>
              <a:t>PP2 </a:t>
            </a:r>
            <a:r>
              <a:rPr lang="en-US" altLang="bg-BG" sz="1600" b="1" dirty="0">
                <a:solidFill>
                  <a:srgbClr val="126CBE"/>
                </a:solidFill>
                <a:latin typeface="Calibri" pitchFamily="34" charset="0"/>
              </a:rPr>
              <a:t>-  Chamber of Commerce and Industry </a:t>
            </a:r>
            <a:r>
              <a:rPr lang="en-US" altLang="bg-BG" sz="1600" b="1" dirty="0" smtClean="0">
                <a:solidFill>
                  <a:srgbClr val="126CBE"/>
                </a:solidFill>
                <a:latin typeface="Calibri" pitchFamily="34" charset="0"/>
              </a:rPr>
              <a:t>Vratsa</a:t>
            </a:r>
          </a:p>
          <a:p>
            <a:pPr algn="just" eaLnBrk="0" fontAlgn="base" hangingPunct="0">
              <a:spcBef>
                <a:spcPct val="0"/>
              </a:spcBef>
              <a:spcAft>
                <a:spcPct val="0"/>
              </a:spcAft>
              <a:tabLst>
                <a:tab pos="228600" algn="l"/>
                <a:tab pos="449263" algn="l"/>
              </a:tabLst>
            </a:pPr>
            <a:r>
              <a:rPr lang="en-US" altLang="bg-BG" sz="1600" b="1" dirty="0" smtClean="0">
                <a:solidFill>
                  <a:srgbClr val="126CBE"/>
                </a:solidFill>
                <a:latin typeface="Calibri" pitchFamily="34" charset="0"/>
              </a:rPr>
              <a:t>PP3 </a:t>
            </a:r>
            <a:r>
              <a:rPr lang="en-US" altLang="bg-BG" sz="1600" b="1" dirty="0">
                <a:solidFill>
                  <a:srgbClr val="126CBE"/>
                </a:solidFill>
                <a:latin typeface="Calibri" pitchFamily="34" charset="0"/>
              </a:rPr>
              <a:t>-  </a:t>
            </a:r>
            <a:r>
              <a:rPr lang="en-US" altLang="bg-BG" sz="1600" b="1" dirty="0" smtClean="0">
                <a:solidFill>
                  <a:srgbClr val="126CBE"/>
                </a:solidFill>
                <a:latin typeface="Calibri" pitchFamily="34" charset="0"/>
              </a:rPr>
              <a:t>Higher business school of professional studies Leskovac</a:t>
            </a:r>
          </a:p>
          <a:p>
            <a:pPr algn="just" eaLnBrk="0" fontAlgn="base" hangingPunct="0">
              <a:spcBef>
                <a:spcPct val="0"/>
              </a:spcBef>
              <a:spcAft>
                <a:spcPct val="0"/>
              </a:spcAft>
              <a:tabLst>
                <a:tab pos="228600" algn="l"/>
                <a:tab pos="449263" algn="l"/>
              </a:tabLst>
            </a:pPr>
            <a:r>
              <a:rPr lang="en-US" altLang="bg-BG" sz="1600" b="1" dirty="0" smtClean="0">
                <a:solidFill>
                  <a:srgbClr val="126CBE"/>
                </a:solidFill>
                <a:latin typeface="Calibri" pitchFamily="34" charset="0"/>
              </a:rPr>
              <a:t>PP4 </a:t>
            </a:r>
            <a:r>
              <a:rPr lang="en-US" altLang="bg-BG" sz="1600" b="1" dirty="0">
                <a:solidFill>
                  <a:srgbClr val="126CBE"/>
                </a:solidFill>
                <a:latin typeface="Calibri" pitchFamily="34" charset="0"/>
              </a:rPr>
              <a:t>-  </a:t>
            </a:r>
            <a:r>
              <a:rPr lang="en-US" altLang="bg-BG" sz="1600" b="1" dirty="0" smtClean="0">
                <a:solidFill>
                  <a:srgbClr val="126CBE"/>
                </a:solidFill>
                <a:latin typeface="Calibri" pitchFamily="34" charset="0"/>
              </a:rPr>
              <a:t>Vocational </a:t>
            </a:r>
            <a:r>
              <a:rPr lang="en-US" altLang="bg-BG" sz="1600" b="1" dirty="0">
                <a:solidFill>
                  <a:srgbClr val="126CBE"/>
                </a:solidFill>
                <a:latin typeface="Calibri" pitchFamily="34" charset="0"/>
              </a:rPr>
              <a:t>school "</a:t>
            </a:r>
            <a:r>
              <a:rPr lang="en-US" altLang="bg-BG" sz="1600" b="1" dirty="0" err="1">
                <a:solidFill>
                  <a:srgbClr val="126CBE"/>
                </a:solidFill>
                <a:latin typeface="Calibri" pitchFamily="34" charset="0"/>
              </a:rPr>
              <a:t>Aleko</a:t>
            </a:r>
            <a:r>
              <a:rPr lang="en-US" altLang="bg-BG" sz="1600" b="1" dirty="0">
                <a:solidFill>
                  <a:srgbClr val="126CBE"/>
                </a:solidFill>
                <a:latin typeface="Calibri" pitchFamily="34" charset="0"/>
              </a:rPr>
              <a:t> </a:t>
            </a:r>
            <a:r>
              <a:rPr lang="en-US" altLang="bg-BG" sz="1600" b="1" dirty="0" err="1" smtClean="0">
                <a:solidFill>
                  <a:srgbClr val="126CBE"/>
                </a:solidFill>
                <a:latin typeface="Calibri" pitchFamily="34" charset="0"/>
              </a:rPr>
              <a:t>Konstantinov</a:t>
            </a:r>
            <a:r>
              <a:rPr lang="en-US" altLang="bg-BG" sz="1600" b="1" dirty="0">
                <a:solidFill>
                  <a:srgbClr val="126CBE"/>
                </a:solidFill>
                <a:latin typeface="Calibri" pitchFamily="34" charset="0"/>
              </a:rPr>
              <a:t>“, </a:t>
            </a:r>
            <a:r>
              <a:rPr lang="en-US" altLang="bg-BG" sz="1600" b="1" dirty="0" err="1">
                <a:solidFill>
                  <a:srgbClr val="126CBE"/>
                </a:solidFill>
                <a:latin typeface="Calibri" pitchFamily="34" charset="0"/>
              </a:rPr>
              <a:t>Mezdra</a:t>
            </a:r>
            <a:endParaRPr lang="en-US" altLang="bg-BG" sz="1600" b="1" dirty="0" smtClean="0">
              <a:solidFill>
                <a:srgbClr val="126CBE"/>
              </a:solidFill>
              <a:latin typeface="Calibri" pitchFamily="34" charset="0"/>
            </a:endParaRPr>
          </a:p>
          <a:p>
            <a:pPr algn="just" eaLnBrk="0" fontAlgn="base" hangingPunct="0">
              <a:spcBef>
                <a:spcPct val="0"/>
              </a:spcBef>
              <a:spcAft>
                <a:spcPct val="0"/>
              </a:spcAft>
              <a:tabLst>
                <a:tab pos="228600" algn="l"/>
                <a:tab pos="449263" algn="l"/>
              </a:tabLst>
            </a:pPr>
            <a:endParaRPr lang="en-US" altLang="bg-BG" sz="1600" dirty="0">
              <a:solidFill>
                <a:srgbClr val="126CBE"/>
              </a:solidFill>
              <a:latin typeface="Calibri" pitchFamily="34" charset="0"/>
            </a:endParaRPr>
          </a:p>
          <a:p>
            <a:pPr algn="just" eaLnBrk="0" fontAlgn="base" hangingPunct="0">
              <a:spcBef>
                <a:spcPct val="0"/>
              </a:spcBef>
              <a:spcAft>
                <a:spcPct val="0"/>
              </a:spcAft>
              <a:tabLst>
                <a:tab pos="228600" algn="l"/>
                <a:tab pos="449263" algn="l"/>
              </a:tabLst>
            </a:pPr>
            <a:r>
              <a:rPr lang="en-US" altLang="bg-BG" sz="1600" b="1" dirty="0">
                <a:solidFill>
                  <a:srgbClr val="126CBE"/>
                </a:solidFill>
                <a:latin typeface="Calibri" pitchFamily="34" charset="0"/>
              </a:rPr>
              <a:t>Requested budget: </a:t>
            </a:r>
            <a:r>
              <a:rPr lang="en-US" altLang="bg-BG" sz="1600" b="1" dirty="0" smtClean="0">
                <a:solidFill>
                  <a:srgbClr val="126CBE"/>
                </a:solidFill>
                <a:latin typeface="Calibri" pitchFamily="34" charset="0"/>
              </a:rPr>
              <a:t>171 692,73 Euro                                                          </a:t>
            </a:r>
            <a:r>
              <a:rPr lang="en-US" altLang="bg-BG" sz="1600" b="1" dirty="0">
                <a:solidFill>
                  <a:srgbClr val="126CBE"/>
                </a:solidFill>
                <a:latin typeface="Calibri" pitchFamily="34" charset="0"/>
              </a:rPr>
              <a:t>Total average score: </a:t>
            </a:r>
            <a:r>
              <a:rPr lang="en-US" altLang="bg-BG" sz="1600" b="1" dirty="0" smtClean="0">
                <a:solidFill>
                  <a:srgbClr val="126CBE"/>
                </a:solidFill>
                <a:latin typeface="Calibri" pitchFamily="34" charset="0"/>
              </a:rPr>
              <a:t>91,00</a:t>
            </a:r>
            <a:endParaRPr lang="en-US" altLang="bg-BG" sz="1600" b="1" dirty="0">
              <a:solidFill>
                <a:srgbClr val="126CBE"/>
              </a:solidFill>
              <a:latin typeface="Calibri" pitchFamily="34" charset="0"/>
            </a:endParaRPr>
          </a:p>
        </p:txBody>
      </p:sp>
    </p:spTree>
    <p:extLst>
      <p:ext uri="{BB962C8B-B14F-4D97-AF65-F5344CB8AC3E}">
        <p14:creationId xmlns:p14="http://schemas.microsoft.com/office/powerpoint/2010/main" val="1141154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1680" y="571605"/>
            <a:ext cx="4176380" cy="651778"/>
          </a:xfrm>
        </p:spPr>
        <p:txBody>
          <a:bodyPr>
            <a:normAutofit/>
          </a:bodyPr>
          <a:lstStyle/>
          <a:p>
            <a:r>
              <a:rPr lang="en-US" sz="3200" b="1" dirty="0"/>
              <a:t>Specific </a:t>
            </a:r>
            <a:r>
              <a:rPr lang="en-US" sz="3200" b="1" dirty="0" smtClean="0"/>
              <a:t>Objective 1.1</a:t>
            </a:r>
            <a:endParaRPr lang="en-US" sz="3200" dirty="0"/>
          </a:p>
        </p:txBody>
      </p:sp>
      <p:pic>
        <p:nvPicPr>
          <p:cNvPr id="4" name="Picture 2" descr="C:\Users\NikolichN\Pictures\Logos and flags\EU Slicice\EU_flag_medium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22" y="571606"/>
            <a:ext cx="959258" cy="6517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MihaylovaS\AppData\Local\Microsoft\Windows\Temporary Internet Files\Content.Outlook\NGAR8C9Z\Interreg_IPA_CBC_BG+SRB_EN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060" y="550630"/>
            <a:ext cx="2880404" cy="6727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2132856"/>
            <a:ext cx="8640960" cy="4478149"/>
          </a:xfrm>
          <a:prstGeom prst="rect">
            <a:avLst/>
          </a:prstGeom>
          <a:ln>
            <a:noFill/>
          </a:ln>
        </p:spPr>
        <p:txBody>
          <a:bodyPr wrap="square">
            <a:spAutoFit/>
          </a:bodyPr>
          <a:lstStyle/>
          <a:p>
            <a:pPr algn="just" eaLnBrk="0" fontAlgn="base" hangingPunct="0">
              <a:spcBef>
                <a:spcPct val="0"/>
              </a:spcBef>
              <a:spcAft>
                <a:spcPct val="0"/>
              </a:spcAft>
              <a:tabLst>
                <a:tab pos="228600" algn="l"/>
                <a:tab pos="449263" algn="l"/>
              </a:tabLst>
            </a:pPr>
            <a:endParaRPr lang="en-GB" sz="2000" b="1" dirty="0" smtClean="0">
              <a:solidFill>
                <a:srgbClr val="0070C0"/>
              </a:solidFill>
            </a:endParaRPr>
          </a:p>
          <a:p>
            <a:pPr algn="just" eaLnBrk="0" fontAlgn="base" hangingPunct="0">
              <a:spcBef>
                <a:spcPct val="0"/>
              </a:spcBef>
              <a:spcAft>
                <a:spcPct val="0"/>
              </a:spcAft>
              <a:tabLst>
                <a:tab pos="228600" algn="l"/>
                <a:tab pos="449263" algn="l"/>
              </a:tabLst>
            </a:pPr>
            <a:r>
              <a:rPr lang="en-GB" sz="2000" b="1" dirty="0" smtClean="0">
                <a:solidFill>
                  <a:srgbClr val="0070C0"/>
                </a:solidFill>
              </a:rPr>
              <a:t>Reference No</a:t>
            </a:r>
            <a:r>
              <a:rPr lang="en-GB" sz="2000" b="1" dirty="0">
                <a:solidFill>
                  <a:srgbClr val="0070C0"/>
                </a:solidFill>
              </a:rPr>
              <a:t>: </a:t>
            </a:r>
            <a:r>
              <a:rPr lang="en-GB" sz="2000" b="1" dirty="0" smtClean="0">
                <a:solidFill>
                  <a:srgbClr val="0070C0"/>
                </a:solidFill>
              </a:rPr>
              <a:t>CB007.1.11.273</a:t>
            </a:r>
          </a:p>
          <a:p>
            <a:pPr algn="just" eaLnBrk="0" fontAlgn="base" hangingPunct="0">
              <a:spcBef>
                <a:spcPct val="0"/>
              </a:spcBef>
              <a:spcAft>
                <a:spcPct val="0"/>
              </a:spcAft>
              <a:tabLst>
                <a:tab pos="228600" algn="l"/>
                <a:tab pos="449263" algn="l"/>
              </a:tabLst>
            </a:pPr>
            <a:r>
              <a:rPr lang="en-US" altLang="bg-BG" sz="2000" b="1" dirty="0" smtClean="0">
                <a:solidFill>
                  <a:srgbClr val="0070C0"/>
                </a:solidFill>
              </a:rPr>
              <a:t>Title: </a:t>
            </a:r>
            <a:r>
              <a:rPr lang="en-US" altLang="bg-BG" sz="2000" b="1" u="sng" dirty="0">
                <a:solidFill>
                  <a:srgbClr val="0070C0"/>
                </a:solidFill>
              </a:rPr>
              <a:t>“The brass band music of Bulgaria and Serbia in support of cross-border festival tourism”</a:t>
            </a:r>
            <a:endParaRPr lang="en-US" altLang="bg-BG" sz="2000" b="1" u="sng" dirty="0" smtClean="0">
              <a:solidFill>
                <a:srgbClr val="0070C0"/>
              </a:solidFill>
            </a:endParaRPr>
          </a:p>
          <a:p>
            <a:pPr algn="just" eaLnBrk="0" fontAlgn="base" hangingPunct="0">
              <a:spcBef>
                <a:spcPct val="0"/>
              </a:spcBef>
              <a:spcAft>
                <a:spcPct val="0"/>
              </a:spcAft>
              <a:tabLst>
                <a:tab pos="228600" algn="l"/>
                <a:tab pos="449263" algn="l"/>
              </a:tabLst>
            </a:pPr>
            <a:endParaRPr lang="en-US" altLang="bg-BG" sz="1700" b="1" dirty="0">
              <a:solidFill>
                <a:srgbClr val="0070C0"/>
              </a:solidFill>
            </a:endParaRPr>
          </a:p>
          <a:p>
            <a:pPr algn="just" eaLnBrk="0" fontAlgn="base" hangingPunct="0">
              <a:spcBef>
                <a:spcPct val="0"/>
              </a:spcBef>
              <a:spcAft>
                <a:spcPct val="0"/>
              </a:spcAft>
              <a:tabLst>
                <a:tab pos="228600" algn="l"/>
                <a:tab pos="449263" algn="l"/>
              </a:tabLst>
            </a:pPr>
            <a:r>
              <a:rPr lang="en-US" altLang="bg-BG" sz="1700" b="1" dirty="0">
                <a:solidFill>
                  <a:srgbClr val="0070C0"/>
                </a:solidFill>
              </a:rPr>
              <a:t>Brief description</a:t>
            </a:r>
            <a:r>
              <a:rPr lang="en-US" altLang="bg-BG" sz="1700" b="1" dirty="0" smtClean="0">
                <a:solidFill>
                  <a:srgbClr val="0070C0"/>
                </a:solidFill>
              </a:rPr>
              <a:t>: </a:t>
            </a:r>
            <a:r>
              <a:rPr lang="en-US" sz="1500" dirty="0">
                <a:solidFill>
                  <a:srgbClr val="0070C0"/>
                </a:solidFill>
              </a:rPr>
              <a:t>The project envisages preservation of </a:t>
            </a:r>
            <a:r>
              <a:rPr lang="en-US" sz="1500" dirty="0" smtClean="0">
                <a:solidFill>
                  <a:srgbClr val="0070C0"/>
                </a:solidFill>
              </a:rPr>
              <a:t>music </a:t>
            </a:r>
            <a:r>
              <a:rPr lang="en-US" sz="1500" dirty="0">
                <a:solidFill>
                  <a:srgbClr val="0070C0"/>
                </a:solidFill>
              </a:rPr>
              <a:t>as cultural heritage in the </a:t>
            </a:r>
            <a:r>
              <a:rPr lang="en-US" sz="1500" dirty="0" smtClean="0">
                <a:solidFill>
                  <a:srgbClr val="0070C0"/>
                </a:solidFill>
              </a:rPr>
              <a:t>Oryahovo </a:t>
            </a:r>
            <a:r>
              <a:rPr lang="en-US" sz="1500" dirty="0">
                <a:solidFill>
                  <a:srgbClr val="0070C0"/>
                </a:solidFill>
              </a:rPr>
              <a:t>and Surdulica </a:t>
            </a:r>
            <a:r>
              <a:rPr lang="en-US" sz="1500" dirty="0" smtClean="0">
                <a:solidFill>
                  <a:srgbClr val="0070C0"/>
                </a:solidFill>
              </a:rPr>
              <a:t>regions and </a:t>
            </a:r>
            <a:r>
              <a:rPr lang="en-US" sz="1500" dirty="0">
                <a:solidFill>
                  <a:srgbClr val="0070C0"/>
                </a:solidFill>
              </a:rPr>
              <a:t>diversification of the tourism products through the development of </a:t>
            </a:r>
            <a:r>
              <a:rPr lang="en-US" sz="1500" dirty="0" smtClean="0">
                <a:solidFill>
                  <a:srgbClr val="0070C0"/>
                </a:solidFill>
              </a:rPr>
              <a:t>a new </a:t>
            </a:r>
            <a:r>
              <a:rPr lang="en-US" sz="1500" dirty="0">
                <a:solidFill>
                  <a:srgbClr val="0070C0"/>
                </a:solidFill>
              </a:rPr>
              <a:t>tourist site (House Museum of the famous Bulgarian </a:t>
            </a:r>
            <a:r>
              <a:rPr lang="en-US" sz="1500" dirty="0" smtClean="0">
                <a:solidFill>
                  <a:srgbClr val="0070C0"/>
                </a:solidFill>
              </a:rPr>
              <a:t>compos</a:t>
            </a:r>
            <a:r>
              <a:rPr lang="bg-BG" sz="1500" dirty="0" smtClean="0">
                <a:solidFill>
                  <a:srgbClr val="0070C0"/>
                </a:solidFill>
              </a:rPr>
              <a:t>е</a:t>
            </a:r>
            <a:r>
              <a:rPr lang="en-US" sz="1500" dirty="0" smtClean="0">
                <a:solidFill>
                  <a:srgbClr val="0070C0"/>
                </a:solidFill>
              </a:rPr>
              <a:t>r </a:t>
            </a:r>
            <a:r>
              <a:rPr lang="en-US" sz="1500" dirty="0">
                <a:solidFill>
                  <a:srgbClr val="0070C0"/>
                </a:solidFill>
              </a:rPr>
              <a:t>and brass musician Diko Iliev), </a:t>
            </a:r>
            <a:r>
              <a:rPr lang="en-US" sz="1500" dirty="0" smtClean="0">
                <a:solidFill>
                  <a:srgbClr val="0070C0"/>
                </a:solidFill>
              </a:rPr>
              <a:t>reconstruction </a:t>
            </a:r>
            <a:r>
              <a:rPr lang="en-US" sz="1500" dirty="0">
                <a:solidFill>
                  <a:srgbClr val="0070C0"/>
                </a:solidFill>
              </a:rPr>
              <a:t>works of the building of Surdulica Cultural Center, </a:t>
            </a:r>
            <a:r>
              <a:rPr lang="en-US" sz="1500" dirty="0" smtClean="0">
                <a:solidFill>
                  <a:srgbClr val="0070C0"/>
                </a:solidFill>
              </a:rPr>
              <a:t>elaboration </a:t>
            </a:r>
            <a:r>
              <a:rPr lang="en-US" sz="1500" dirty="0">
                <a:solidFill>
                  <a:srgbClr val="0070C0"/>
                </a:solidFill>
              </a:rPr>
              <a:t>of </a:t>
            </a:r>
            <a:r>
              <a:rPr lang="en-US" sz="1500" dirty="0" smtClean="0">
                <a:solidFill>
                  <a:srgbClr val="0070C0"/>
                </a:solidFill>
              </a:rPr>
              <a:t>a common </a:t>
            </a:r>
            <a:r>
              <a:rPr lang="en-US" sz="1500" dirty="0">
                <a:solidFill>
                  <a:srgbClr val="0070C0"/>
                </a:solidFill>
              </a:rPr>
              <a:t>strategy for </a:t>
            </a:r>
            <a:r>
              <a:rPr lang="en-US" sz="1500" dirty="0" smtClean="0">
                <a:solidFill>
                  <a:srgbClr val="0070C0"/>
                </a:solidFill>
              </a:rPr>
              <a:t>protection</a:t>
            </a:r>
            <a:r>
              <a:rPr lang="en-US" sz="1500" dirty="0">
                <a:solidFill>
                  <a:srgbClr val="0070C0"/>
                </a:solidFill>
              </a:rPr>
              <a:t>, promotion and development of cross-border musical </a:t>
            </a:r>
            <a:r>
              <a:rPr lang="en-US" sz="1500" dirty="0" smtClean="0">
                <a:solidFill>
                  <a:srgbClr val="0070C0"/>
                </a:solidFill>
              </a:rPr>
              <a:t>culture, </a:t>
            </a:r>
            <a:r>
              <a:rPr lang="en-US" sz="1500" dirty="0">
                <a:solidFill>
                  <a:srgbClr val="0070C0"/>
                </a:solidFill>
              </a:rPr>
              <a:t>and organization of  </a:t>
            </a:r>
            <a:r>
              <a:rPr lang="en-US" sz="1500" dirty="0" smtClean="0">
                <a:solidFill>
                  <a:srgbClr val="0070C0"/>
                </a:solidFill>
              </a:rPr>
              <a:t>cross-border </a:t>
            </a:r>
            <a:r>
              <a:rPr lang="en-US" sz="1500" dirty="0">
                <a:solidFill>
                  <a:srgbClr val="0070C0"/>
                </a:solidFill>
              </a:rPr>
              <a:t>music events encouraging music tourism.</a:t>
            </a:r>
            <a:endParaRPr lang="en-US" altLang="bg-BG" sz="1500" dirty="0">
              <a:solidFill>
                <a:srgbClr val="0070C0"/>
              </a:solidFill>
            </a:endParaRPr>
          </a:p>
          <a:p>
            <a:pPr algn="just" eaLnBrk="0" fontAlgn="base" hangingPunct="0">
              <a:spcBef>
                <a:spcPct val="0"/>
              </a:spcBef>
              <a:spcAft>
                <a:spcPct val="0"/>
              </a:spcAft>
              <a:tabLst>
                <a:tab pos="228600" algn="l"/>
                <a:tab pos="449263" algn="l"/>
              </a:tabLst>
            </a:pPr>
            <a:endParaRPr lang="en-US" altLang="bg-BG" sz="1600" b="1" dirty="0" smtClean="0">
              <a:solidFill>
                <a:srgbClr val="126CBE"/>
              </a:solidFill>
              <a:latin typeface="Calibri" pitchFamily="34" charset="0"/>
            </a:endParaRPr>
          </a:p>
          <a:p>
            <a:pPr algn="just" eaLnBrk="0" fontAlgn="base" hangingPunct="0">
              <a:spcBef>
                <a:spcPct val="0"/>
              </a:spcBef>
              <a:spcAft>
                <a:spcPct val="0"/>
              </a:spcAft>
              <a:tabLst>
                <a:tab pos="228600" algn="l"/>
                <a:tab pos="449263" algn="l"/>
              </a:tabLst>
            </a:pPr>
            <a:r>
              <a:rPr lang="en-US" altLang="bg-BG" sz="1600" b="1" dirty="0" smtClean="0">
                <a:solidFill>
                  <a:srgbClr val="126CBE"/>
                </a:solidFill>
                <a:latin typeface="Calibri" pitchFamily="34" charset="0"/>
              </a:rPr>
              <a:t>Partners</a:t>
            </a:r>
            <a:r>
              <a:rPr lang="en-US" altLang="bg-BG" sz="1600" b="1" dirty="0">
                <a:solidFill>
                  <a:srgbClr val="126CBE"/>
                </a:solidFill>
                <a:latin typeface="Calibri" pitchFamily="34" charset="0"/>
              </a:rPr>
              <a:t>: </a:t>
            </a:r>
          </a:p>
          <a:p>
            <a:pPr algn="just" eaLnBrk="0" fontAlgn="base" hangingPunct="0">
              <a:spcBef>
                <a:spcPct val="0"/>
              </a:spcBef>
              <a:spcAft>
                <a:spcPct val="0"/>
              </a:spcAft>
              <a:tabLst>
                <a:tab pos="228600" algn="l"/>
                <a:tab pos="449263" algn="l"/>
              </a:tabLst>
            </a:pPr>
            <a:r>
              <a:rPr lang="en-US" altLang="bg-BG" sz="1600" b="1" dirty="0">
                <a:solidFill>
                  <a:srgbClr val="126CBE"/>
                </a:solidFill>
                <a:latin typeface="Calibri" pitchFamily="34" charset="0"/>
              </a:rPr>
              <a:t>LP </a:t>
            </a:r>
            <a:r>
              <a:rPr lang="bg-BG" altLang="bg-BG" sz="1600" b="1" dirty="0" smtClean="0">
                <a:solidFill>
                  <a:srgbClr val="126CBE"/>
                </a:solidFill>
                <a:latin typeface="Calibri" pitchFamily="34" charset="0"/>
              </a:rPr>
              <a:t>-</a:t>
            </a:r>
            <a:r>
              <a:rPr lang="en-US" altLang="bg-BG" sz="1600" b="1" dirty="0" smtClean="0">
                <a:solidFill>
                  <a:srgbClr val="126CBE"/>
                </a:solidFill>
                <a:latin typeface="Calibri" pitchFamily="34" charset="0"/>
              </a:rPr>
              <a:t> 	</a:t>
            </a:r>
            <a:r>
              <a:rPr lang="bg-BG" altLang="bg-BG" sz="1600" b="1" dirty="0" smtClean="0">
                <a:solidFill>
                  <a:srgbClr val="126CBE"/>
                </a:solidFill>
                <a:latin typeface="Calibri" pitchFamily="34" charset="0"/>
              </a:rPr>
              <a:t> </a:t>
            </a:r>
            <a:r>
              <a:rPr lang="en-US" sz="1600" b="1" dirty="0" smtClean="0">
                <a:solidFill>
                  <a:srgbClr val="126CBE"/>
                </a:solidFill>
                <a:latin typeface="Calibri" pitchFamily="34" charset="0"/>
              </a:rPr>
              <a:t>Municipality </a:t>
            </a:r>
            <a:r>
              <a:rPr lang="en-US" sz="1600" b="1" dirty="0">
                <a:solidFill>
                  <a:srgbClr val="126CBE"/>
                </a:solidFill>
                <a:latin typeface="Calibri" pitchFamily="34" charset="0"/>
              </a:rPr>
              <a:t>of Oryahovo</a:t>
            </a:r>
          </a:p>
          <a:p>
            <a:pPr algn="just" eaLnBrk="0" fontAlgn="base" hangingPunct="0">
              <a:spcBef>
                <a:spcPct val="0"/>
              </a:spcBef>
              <a:spcAft>
                <a:spcPct val="0"/>
              </a:spcAft>
              <a:tabLst>
                <a:tab pos="228600" algn="l"/>
                <a:tab pos="449263" algn="l"/>
              </a:tabLst>
            </a:pPr>
            <a:r>
              <a:rPr lang="en-US" altLang="bg-BG" sz="1600" b="1" dirty="0" smtClean="0">
                <a:solidFill>
                  <a:srgbClr val="126CBE"/>
                </a:solidFill>
                <a:latin typeface="Calibri" pitchFamily="34" charset="0"/>
              </a:rPr>
              <a:t>PP2 </a:t>
            </a:r>
            <a:r>
              <a:rPr lang="bg-BG" altLang="bg-BG" sz="1600" b="1" dirty="0" smtClean="0">
                <a:solidFill>
                  <a:srgbClr val="126CBE"/>
                </a:solidFill>
                <a:latin typeface="Calibri" pitchFamily="34" charset="0"/>
              </a:rPr>
              <a:t>-</a:t>
            </a:r>
            <a:r>
              <a:rPr lang="en-US" altLang="bg-BG" sz="1600" b="1" dirty="0" smtClean="0">
                <a:solidFill>
                  <a:srgbClr val="126CBE"/>
                </a:solidFill>
                <a:latin typeface="Calibri" pitchFamily="34" charset="0"/>
              </a:rPr>
              <a:t> Municipality of Surdulica</a:t>
            </a:r>
          </a:p>
          <a:p>
            <a:pPr algn="just" eaLnBrk="0" fontAlgn="base" hangingPunct="0">
              <a:spcBef>
                <a:spcPct val="0"/>
              </a:spcBef>
              <a:spcAft>
                <a:spcPct val="0"/>
              </a:spcAft>
              <a:tabLst>
                <a:tab pos="228600" algn="l"/>
                <a:tab pos="449263" algn="l"/>
              </a:tabLst>
            </a:pPr>
            <a:endParaRPr lang="en-US" altLang="bg-BG" sz="1600" dirty="0">
              <a:solidFill>
                <a:srgbClr val="126CBE"/>
              </a:solidFill>
              <a:latin typeface="Calibri" pitchFamily="34" charset="0"/>
            </a:endParaRPr>
          </a:p>
          <a:p>
            <a:pPr algn="just" eaLnBrk="0" fontAlgn="base" hangingPunct="0">
              <a:spcBef>
                <a:spcPct val="0"/>
              </a:spcBef>
              <a:spcAft>
                <a:spcPct val="0"/>
              </a:spcAft>
              <a:tabLst>
                <a:tab pos="228600" algn="l"/>
                <a:tab pos="449263" algn="l"/>
              </a:tabLst>
            </a:pPr>
            <a:r>
              <a:rPr lang="en-US" altLang="bg-BG" sz="1600" b="1" dirty="0">
                <a:solidFill>
                  <a:srgbClr val="126CBE"/>
                </a:solidFill>
                <a:latin typeface="Calibri" pitchFamily="34" charset="0"/>
              </a:rPr>
              <a:t>Requested budget: </a:t>
            </a:r>
            <a:r>
              <a:rPr lang="en-US" altLang="bg-BG" sz="1600" b="1" dirty="0" smtClean="0">
                <a:solidFill>
                  <a:srgbClr val="126CBE"/>
                </a:solidFill>
                <a:latin typeface="Calibri" pitchFamily="34" charset="0"/>
              </a:rPr>
              <a:t>559 313, 08 Euro                                                          </a:t>
            </a:r>
            <a:r>
              <a:rPr lang="en-US" altLang="bg-BG" sz="1600" b="1" dirty="0">
                <a:solidFill>
                  <a:srgbClr val="126CBE"/>
                </a:solidFill>
                <a:latin typeface="Calibri" pitchFamily="34" charset="0"/>
              </a:rPr>
              <a:t>Total average score: </a:t>
            </a:r>
            <a:r>
              <a:rPr lang="en-US" altLang="bg-BG" sz="1600" b="1" dirty="0" smtClean="0">
                <a:solidFill>
                  <a:srgbClr val="126CBE"/>
                </a:solidFill>
                <a:latin typeface="Calibri" pitchFamily="34" charset="0"/>
              </a:rPr>
              <a:t>91,00</a:t>
            </a:r>
            <a:endParaRPr lang="en-US" altLang="bg-BG" sz="1600" b="1" dirty="0">
              <a:solidFill>
                <a:srgbClr val="126CBE"/>
              </a:solidFill>
              <a:latin typeface="Calibri" pitchFamily="34" charset="0"/>
            </a:endParaRPr>
          </a:p>
        </p:txBody>
      </p:sp>
    </p:spTree>
    <p:extLst>
      <p:ext uri="{BB962C8B-B14F-4D97-AF65-F5344CB8AC3E}">
        <p14:creationId xmlns:p14="http://schemas.microsoft.com/office/powerpoint/2010/main" val="3181947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4416</TotalTime>
  <Words>4655</Words>
  <Application>Microsoft Office PowerPoint</Application>
  <PresentationFormat>On-screen Show (4:3)</PresentationFormat>
  <Paragraphs>508</Paragraphs>
  <Slides>48</Slides>
  <Notes>47</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Waveform</vt:lpstr>
      <vt:lpstr>Interreg - IPA CBC Bulgaria – Serbia Programme  CCI: 2014TC16I5CB007</vt:lpstr>
      <vt:lpstr>PowerPoint Presentation</vt:lpstr>
      <vt:lpstr>PowerPoint Presentation</vt:lpstr>
      <vt:lpstr>Specific Objective 1.1</vt:lpstr>
      <vt:lpstr>Specific Objective 1.1</vt:lpstr>
      <vt:lpstr>Specific Objective 1.1</vt:lpstr>
      <vt:lpstr>Specific Objective 1.1</vt:lpstr>
      <vt:lpstr>Specific Objective 1.2</vt:lpstr>
      <vt:lpstr>Specific Objective 1.1</vt:lpstr>
      <vt:lpstr>Specific Objective 1.1</vt:lpstr>
      <vt:lpstr>Specific Objective 1.1</vt:lpstr>
      <vt:lpstr>Specific Objective 1.3</vt:lpstr>
      <vt:lpstr>Specific Objective 1.1</vt:lpstr>
      <vt:lpstr>Specific Objective 1.1</vt:lpstr>
      <vt:lpstr>PowerPoint Presentation</vt:lpstr>
      <vt:lpstr>Specific Objective 1.1</vt:lpstr>
      <vt:lpstr>Specific Objective 1.1</vt:lpstr>
      <vt:lpstr>Specific Objective 1.1</vt:lpstr>
      <vt:lpstr>PowerPoint Presentation</vt:lpstr>
      <vt:lpstr>PowerPoint Presentation</vt:lpstr>
      <vt:lpstr>Specific Objective 2.1</vt:lpstr>
      <vt:lpstr>Specific Objective 2.1</vt:lpstr>
      <vt:lpstr>Specific Objective 2.1</vt:lpstr>
      <vt:lpstr>Specific Objective 2.1</vt:lpstr>
      <vt:lpstr>Specific Objective 2.1</vt:lpstr>
      <vt:lpstr>Specific Objective 2.1</vt:lpstr>
      <vt:lpstr>PowerPoint Presentation</vt:lpstr>
      <vt:lpstr>Specific Objective 2.1</vt:lpstr>
      <vt:lpstr>Specific Objective 2.1</vt:lpstr>
      <vt:lpstr>Specific Objective 2.2</vt:lpstr>
      <vt:lpstr>Specific Objective 2.1</vt:lpstr>
      <vt:lpstr>Specific Objective 2.1</vt:lpstr>
      <vt:lpstr>PowerPoint Presentation</vt:lpstr>
      <vt:lpstr>PowerPoint Presentation</vt:lpstr>
      <vt:lpstr>Specific Objective 3.2</vt:lpstr>
      <vt:lpstr>Specific Objective 3.1</vt:lpstr>
      <vt:lpstr>Specific Objective 3.1</vt:lpstr>
      <vt:lpstr>Specific Objective 3.1</vt:lpstr>
      <vt:lpstr>Specific Objective 3.1</vt:lpstr>
      <vt:lpstr>Specific Objective 3.1</vt:lpstr>
      <vt:lpstr>PowerPoint Presentation</vt:lpstr>
      <vt:lpstr>Specific Objective 3.2</vt:lpstr>
      <vt:lpstr>Specific Objective 3.1</vt:lpstr>
      <vt:lpstr>Specific Objective 3.2</vt:lpstr>
      <vt:lpstr>Specific Objective 3.1</vt:lpstr>
      <vt:lpstr>Specific Objective 3.1</vt:lpstr>
      <vt:lpstr>The reserve lists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Bulgaria-Serbia IPA Cross-border Programme</dc:title>
  <dc:creator>Neboysha Nikolich</dc:creator>
  <cp:lastModifiedBy>Stoyan Kanatov</cp:lastModifiedBy>
  <cp:revision>440</cp:revision>
  <dcterms:created xsi:type="dcterms:W3CDTF">2015-01-27T08:21:01Z</dcterms:created>
  <dcterms:modified xsi:type="dcterms:W3CDTF">2016-07-15T13:45:42Z</dcterms:modified>
</cp:coreProperties>
</file>